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4" r:id="rId4"/>
  </p:sldMasterIdLst>
  <p:notesMasterIdLst>
    <p:notesMasterId r:id="rId134"/>
  </p:notesMasterIdLst>
  <p:sldIdLst>
    <p:sldId id="268" r:id="rId5"/>
    <p:sldId id="262" r:id="rId6"/>
    <p:sldId id="263" r:id="rId7"/>
    <p:sldId id="277" r:id="rId8"/>
    <p:sldId id="278" r:id="rId9"/>
    <p:sldId id="423" r:id="rId10"/>
    <p:sldId id="279" r:id="rId11"/>
    <p:sldId id="260" r:id="rId12"/>
    <p:sldId id="269" r:id="rId13"/>
    <p:sldId id="420" r:id="rId14"/>
    <p:sldId id="270" r:id="rId15"/>
    <p:sldId id="271" r:id="rId16"/>
    <p:sldId id="272" r:id="rId17"/>
    <p:sldId id="274" r:id="rId18"/>
    <p:sldId id="275" r:id="rId19"/>
    <p:sldId id="276" r:id="rId20"/>
    <p:sldId id="281" r:id="rId21"/>
    <p:sldId id="283" r:id="rId22"/>
    <p:sldId id="421" r:id="rId23"/>
    <p:sldId id="284" r:id="rId24"/>
    <p:sldId id="285" r:id="rId25"/>
    <p:sldId id="286" r:id="rId26"/>
    <p:sldId id="287" r:id="rId27"/>
    <p:sldId id="422" r:id="rId28"/>
    <p:sldId id="288" r:id="rId29"/>
    <p:sldId id="289" r:id="rId30"/>
    <p:sldId id="290" r:id="rId31"/>
    <p:sldId id="291" r:id="rId32"/>
    <p:sldId id="294" r:id="rId33"/>
    <p:sldId id="305" r:id="rId34"/>
    <p:sldId id="306" r:id="rId35"/>
    <p:sldId id="307" r:id="rId36"/>
    <p:sldId id="308" r:id="rId37"/>
    <p:sldId id="309" r:id="rId38"/>
    <p:sldId id="424" r:id="rId39"/>
    <p:sldId id="304" r:id="rId40"/>
    <p:sldId id="311" r:id="rId41"/>
    <p:sldId id="310" r:id="rId42"/>
    <p:sldId id="312" r:id="rId43"/>
    <p:sldId id="313" r:id="rId44"/>
    <p:sldId id="314" r:id="rId45"/>
    <p:sldId id="315" r:id="rId46"/>
    <p:sldId id="318" r:id="rId47"/>
    <p:sldId id="319" r:id="rId48"/>
    <p:sldId id="320" r:id="rId49"/>
    <p:sldId id="321" r:id="rId50"/>
    <p:sldId id="323" r:id="rId51"/>
    <p:sldId id="324" r:id="rId52"/>
    <p:sldId id="322" r:id="rId53"/>
    <p:sldId id="316" r:id="rId54"/>
    <p:sldId id="317"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70" r:id="rId92"/>
    <p:sldId id="371" r:id="rId93"/>
    <p:sldId id="372" r:id="rId94"/>
    <p:sldId id="373" r:id="rId95"/>
    <p:sldId id="374" r:id="rId96"/>
    <p:sldId id="375" r:id="rId97"/>
    <p:sldId id="376" r:id="rId98"/>
    <p:sldId id="377" r:id="rId99"/>
    <p:sldId id="361" r:id="rId100"/>
    <p:sldId id="362" r:id="rId101"/>
    <p:sldId id="365" r:id="rId102"/>
    <p:sldId id="363" r:id="rId103"/>
    <p:sldId id="364" r:id="rId104"/>
    <p:sldId id="368" r:id="rId105"/>
    <p:sldId id="366" r:id="rId106"/>
    <p:sldId id="367" r:id="rId107"/>
    <p:sldId id="369" r:id="rId108"/>
    <p:sldId id="394" r:id="rId109"/>
    <p:sldId id="397" r:id="rId110"/>
    <p:sldId id="398" r:id="rId111"/>
    <p:sldId id="399" r:id="rId112"/>
    <p:sldId id="400" r:id="rId113"/>
    <p:sldId id="401" r:id="rId114"/>
    <p:sldId id="402" r:id="rId115"/>
    <p:sldId id="395" r:id="rId116"/>
    <p:sldId id="403" r:id="rId117"/>
    <p:sldId id="404" r:id="rId118"/>
    <p:sldId id="405" r:id="rId119"/>
    <p:sldId id="406" r:id="rId120"/>
    <p:sldId id="407" r:id="rId121"/>
    <p:sldId id="408" r:id="rId122"/>
    <p:sldId id="396" r:id="rId123"/>
    <p:sldId id="409" r:id="rId124"/>
    <p:sldId id="410" r:id="rId125"/>
    <p:sldId id="411" r:id="rId126"/>
    <p:sldId id="412" r:id="rId127"/>
    <p:sldId id="413" r:id="rId128"/>
    <p:sldId id="414" r:id="rId129"/>
    <p:sldId id="415" r:id="rId130"/>
    <p:sldId id="416" r:id="rId131"/>
    <p:sldId id="417" r:id="rId132"/>
    <p:sldId id="418"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FA7ED-4C0D-43CD-9F89-94CA4678050C}" type="datetimeFigureOut">
              <a:rPr lang="en-IN" smtClean="0"/>
              <a:t>18-07-2024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93DCE-8474-47DE-9603-678EB3E816D2}" type="slidenum">
              <a:rPr lang="en-IN" smtClean="0"/>
              <a:t>‹#›</a:t>
            </a:fld>
            <a:endParaRPr lang="en-IN"/>
          </a:p>
        </p:txBody>
      </p:sp>
    </p:spTree>
    <p:extLst>
      <p:ext uri="{BB962C8B-B14F-4D97-AF65-F5344CB8AC3E}">
        <p14:creationId xmlns:p14="http://schemas.microsoft.com/office/powerpoint/2010/main" val="349414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0178" name="Rectangle 2"/>
          <p:cNvSpPr>
            <a:spLocks noGrp="1" noRot="1" noChangeAspect="1" noChangeArrowheads="1" noTextEdit="1"/>
          </p:cNvSpPr>
          <p:nvPr>
            <p:ph type="sldImg"/>
          </p:nvPr>
        </p:nvSpPr>
        <p:spPr bwMode="auto">
          <a:xfrm>
            <a:off x="200025" y="307975"/>
            <a:ext cx="6608763" cy="3717925"/>
          </a:xfrm>
          <a:prstGeom prst="rect">
            <a:avLst/>
          </a:prstGeom>
          <a:solidFill>
            <a:srgbClr val="FFFFFF"/>
          </a:solidFill>
          <a:ln>
            <a:solidFill>
              <a:srgbClr val="000000"/>
            </a:solidFill>
            <a:miter lim="800000"/>
            <a:headEnd/>
            <a:tailEnd/>
          </a:ln>
        </p:spPr>
      </p:sp>
      <p:sp>
        <p:nvSpPr>
          <p:cNvPr id="690179" name="Text Box 3"/>
          <p:cNvSpPr txBox="1">
            <a:spLocks noChangeArrowheads="1"/>
          </p:cNvSpPr>
          <p:nvPr/>
        </p:nvSpPr>
        <p:spPr bwMode="auto">
          <a:xfrm>
            <a:off x="514350" y="4387850"/>
            <a:ext cx="5984875" cy="4127500"/>
          </a:xfrm>
          <a:prstGeom prst="rect">
            <a:avLst/>
          </a:prstGeom>
          <a:noFill/>
          <a:ln w="9525">
            <a:noFill/>
            <a:miter lim="800000"/>
            <a:headEnd/>
            <a:tailEnd/>
          </a:ln>
        </p:spPr>
        <p:txBody>
          <a:bodyPr lIns="0" tIns="0" rIns="0" bIns="0"/>
          <a:lstStyle/>
          <a:p>
            <a:pPr defTabSz="931863" eaLnBrk="0" fontAlgn="base" hangingPunct="0">
              <a:spcBef>
                <a:spcPct val="0"/>
              </a:spcBef>
              <a:spcAft>
                <a:spcPct val="0"/>
              </a:spcAft>
            </a:pPr>
            <a:endParaRPr lang="en-US" sz="2400">
              <a:solidFill>
                <a:srgbClr val="000000"/>
              </a:solidFill>
              <a:latin typeface="Arial Black" pitchFamily="34" charset="0"/>
            </a:endParaRPr>
          </a:p>
        </p:txBody>
      </p:sp>
    </p:spTree>
    <p:extLst>
      <p:ext uri="{BB962C8B-B14F-4D97-AF65-F5344CB8AC3E}">
        <p14:creationId xmlns:p14="http://schemas.microsoft.com/office/powerpoint/2010/main" val="3161847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t>28</a:t>
            </a:fld>
            <a:endParaRPr lang="en-IN"/>
          </a:p>
        </p:txBody>
      </p:sp>
    </p:spTree>
    <p:extLst>
      <p:ext uri="{BB962C8B-B14F-4D97-AF65-F5344CB8AC3E}">
        <p14:creationId xmlns:p14="http://schemas.microsoft.com/office/powerpoint/2010/main" val="54859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t>33</a:t>
            </a:fld>
            <a:endParaRPr lang="en-IN"/>
          </a:p>
        </p:txBody>
      </p:sp>
    </p:spTree>
    <p:extLst>
      <p:ext uri="{BB962C8B-B14F-4D97-AF65-F5344CB8AC3E}">
        <p14:creationId xmlns:p14="http://schemas.microsoft.com/office/powerpoint/2010/main" val="407578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t>69</a:t>
            </a:fld>
            <a:endParaRPr lang="en-IN"/>
          </a:p>
        </p:txBody>
      </p:sp>
    </p:spTree>
    <p:extLst>
      <p:ext uri="{BB962C8B-B14F-4D97-AF65-F5344CB8AC3E}">
        <p14:creationId xmlns:p14="http://schemas.microsoft.com/office/powerpoint/2010/main" val="3012573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t>82</a:t>
            </a:fld>
            <a:endParaRPr lang="en-IN"/>
          </a:p>
        </p:txBody>
      </p:sp>
    </p:spTree>
    <p:extLst>
      <p:ext uri="{BB962C8B-B14F-4D97-AF65-F5344CB8AC3E}">
        <p14:creationId xmlns:p14="http://schemas.microsoft.com/office/powerpoint/2010/main" val="284407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t>85</a:t>
            </a:fld>
            <a:endParaRPr lang="en-IN"/>
          </a:p>
        </p:txBody>
      </p:sp>
    </p:spTree>
    <p:extLst>
      <p:ext uri="{BB962C8B-B14F-4D97-AF65-F5344CB8AC3E}">
        <p14:creationId xmlns:p14="http://schemas.microsoft.com/office/powerpoint/2010/main" val="146081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t>97</a:t>
            </a:fld>
            <a:endParaRPr lang="en-IN"/>
          </a:p>
        </p:txBody>
      </p:sp>
    </p:spTree>
    <p:extLst>
      <p:ext uri="{BB962C8B-B14F-4D97-AF65-F5344CB8AC3E}">
        <p14:creationId xmlns:p14="http://schemas.microsoft.com/office/powerpoint/2010/main" val="3834594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FF19-32C0-4A60-9364-8BD91C94A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5A5E52-1E3C-4B1A-90C7-3587C39D6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376566-ECC0-44D1-8C16-63F8D193C232}"/>
              </a:ext>
            </a:extLst>
          </p:cNvPr>
          <p:cNvSpPr>
            <a:spLocks noGrp="1"/>
          </p:cNvSpPr>
          <p:nvPr>
            <p:ph type="dt" sz="half" idx="10"/>
          </p:nvPr>
        </p:nvSpPr>
        <p:spPr/>
        <p:txBody>
          <a:bodyPr/>
          <a:lstStyle/>
          <a:p>
            <a:fld id="{38A6FF37-408C-487B-9E3E-E57157BA63E6}" type="datetime1">
              <a:rPr lang="en-IN" smtClean="0"/>
              <a:t>18-07-2024</a:t>
            </a:fld>
            <a:endParaRPr lang="en-IN"/>
          </a:p>
        </p:txBody>
      </p:sp>
      <p:sp>
        <p:nvSpPr>
          <p:cNvPr id="5" name="Footer Placeholder 4">
            <a:extLst>
              <a:ext uri="{FF2B5EF4-FFF2-40B4-BE49-F238E27FC236}">
                <a16:creationId xmlns:a16="http://schemas.microsoft.com/office/drawing/2014/main" id="{44787AA8-B3BE-4F99-B5EF-A7DF7613ABB2}"/>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23117DF5-0FC3-49C2-9C39-90D917566AAD}"/>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28946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F710-EC4B-47F5-904E-EC2DEB31E9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EED265-1BE6-4977-BB28-BEF2EE7B9B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44144D-610F-4299-A7E8-55620DEABFA5}"/>
              </a:ext>
            </a:extLst>
          </p:cNvPr>
          <p:cNvSpPr>
            <a:spLocks noGrp="1"/>
          </p:cNvSpPr>
          <p:nvPr>
            <p:ph type="dt" sz="half" idx="10"/>
          </p:nvPr>
        </p:nvSpPr>
        <p:spPr/>
        <p:txBody>
          <a:bodyPr/>
          <a:lstStyle/>
          <a:p>
            <a:fld id="{6698A4B0-4094-4CF1-8B53-76A0BB453C34}" type="datetime1">
              <a:rPr lang="en-IN" smtClean="0"/>
              <a:t>18-07-2024</a:t>
            </a:fld>
            <a:endParaRPr lang="en-IN"/>
          </a:p>
        </p:txBody>
      </p:sp>
      <p:sp>
        <p:nvSpPr>
          <p:cNvPr id="5" name="Footer Placeholder 4">
            <a:extLst>
              <a:ext uri="{FF2B5EF4-FFF2-40B4-BE49-F238E27FC236}">
                <a16:creationId xmlns:a16="http://schemas.microsoft.com/office/drawing/2014/main" id="{E9D4DABF-5E58-4D5D-B3C1-D871D124F96B}"/>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D3187D39-8F47-4310-BB64-C7CC03DBF11D}"/>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177927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40B94-FEDF-4C30-818C-1343D7BE13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BEA226-69E6-4FA8-84F1-0B653F799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BAA46E-EB58-466D-8BC3-28B5F290C9C7}"/>
              </a:ext>
            </a:extLst>
          </p:cNvPr>
          <p:cNvSpPr>
            <a:spLocks noGrp="1"/>
          </p:cNvSpPr>
          <p:nvPr>
            <p:ph type="dt" sz="half" idx="10"/>
          </p:nvPr>
        </p:nvSpPr>
        <p:spPr/>
        <p:txBody>
          <a:bodyPr/>
          <a:lstStyle/>
          <a:p>
            <a:fld id="{E3E250B4-EAE9-4871-9C11-6E55CD99A3CE}" type="datetime1">
              <a:rPr lang="en-IN" smtClean="0"/>
              <a:t>18-07-2024</a:t>
            </a:fld>
            <a:endParaRPr lang="en-IN"/>
          </a:p>
        </p:txBody>
      </p:sp>
      <p:sp>
        <p:nvSpPr>
          <p:cNvPr id="5" name="Footer Placeholder 4">
            <a:extLst>
              <a:ext uri="{FF2B5EF4-FFF2-40B4-BE49-F238E27FC236}">
                <a16:creationId xmlns:a16="http://schemas.microsoft.com/office/drawing/2014/main" id="{33284900-2135-4EC0-AE12-DDDA25AC0671}"/>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DAC220D7-8F0D-4CB5-A293-8C0D1F04633C}"/>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289551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732377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601164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0556707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665916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90059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4018922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396768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528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82E6-C76A-4392-9E8B-6A102ADAAC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309F33-DE94-4495-B903-F712AD192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C0A87D-B221-4A54-8251-46EAD787F162}"/>
              </a:ext>
            </a:extLst>
          </p:cNvPr>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a:extLst>
              <a:ext uri="{FF2B5EF4-FFF2-40B4-BE49-F238E27FC236}">
                <a16:creationId xmlns:a16="http://schemas.microsoft.com/office/drawing/2014/main" id="{9770EEDA-7568-4AF1-BBFF-5A6CB17A6E56}"/>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BB59D8E0-848B-473E-A56D-C9B9ABFB7153}"/>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1346178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95470228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4225191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val="2701494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1455999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53486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261347350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33234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43443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757310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88372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F8BE-152C-40C7-BF47-8D89F9492F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CDC127-F38C-43F0-AD75-D856735C3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2BD172-6460-452B-B38E-2F48EC104985}"/>
              </a:ext>
            </a:extLst>
          </p:cNvPr>
          <p:cNvSpPr>
            <a:spLocks noGrp="1"/>
          </p:cNvSpPr>
          <p:nvPr>
            <p:ph type="dt" sz="half" idx="10"/>
          </p:nvPr>
        </p:nvSpPr>
        <p:spPr/>
        <p:txBody>
          <a:bodyPr/>
          <a:lstStyle/>
          <a:p>
            <a:fld id="{A4CFBAF4-7C74-44DA-A7AA-CB95E69D7E5B}" type="datetime1">
              <a:rPr lang="en-IN" smtClean="0"/>
              <a:t>18-07-2024</a:t>
            </a:fld>
            <a:endParaRPr lang="en-IN"/>
          </a:p>
        </p:txBody>
      </p:sp>
      <p:sp>
        <p:nvSpPr>
          <p:cNvPr id="5" name="Footer Placeholder 4">
            <a:extLst>
              <a:ext uri="{FF2B5EF4-FFF2-40B4-BE49-F238E27FC236}">
                <a16:creationId xmlns:a16="http://schemas.microsoft.com/office/drawing/2014/main" id="{35169672-2B7B-4EB8-9666-4DB68A34D4D1}"/>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2B85184C-6D84-4E48-B5AB-644B7E0ED231}"/>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3204684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211338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198628797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1419929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val="1479339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4053292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98458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59056435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212252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4186543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61099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A921-C65C-4B30-AD9C-F36D728D37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E693E9-4966-4DDE-9EBB-F3170649DC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412F7C-83B9-411D-9616-674B0C3188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BBB4DC-26DA-4149-A821-957101290D31}"/>
              </a:ext>
            </a:extLst>
          </p:cNvPr>
          <p:cNvSpPr>
            <a:spLocks noGrp="1"/>
          </p:cNvSpPr>
          <p:nvPr>
            <p:ph type="dt" sz="half" idx="10"/>
          </p:nvPr>
        </p:nvSpPr>
        <p:spPr/>
        <p:txBody>
          <a:bodyPr/>
          <a:lstStyle/>
          <a:p>
            <a:fld id="{D3738115-B5A7-4518-A8FB-0E3540CC4A36}" type="datetime1">
              <a:rPr lang="en-IN" smtClean="0"/>
              <a:t>18-07-2024</a:t>
            </a:fld>
            <a:endParaRPr lang="en-IN"/>
          </a:p>
        </p:txBody>
      </p:sp>
      <p:sp>
        <p:nvSpPr>
          <p:cNvPr id="6" name="Footer Placeholder 5">
            <a:extLst>
              <a:ext uri="{FF2B5EF4-FFF2-40B4-BE49-F238E27FC236}">
                <a16:creationId xmlns:a16="http://schemas.microsoft.com/office/drawing/2014/main" id="{430BC353-9994-4336-B1F1-0C34EA31391F}"/>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id="{84B68724-5441-45F9-B82A-085DB1DE75EE}"/>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4058909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2241061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09554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02106394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1696598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val="3241688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1DC1-2B15-4D8A-8BE1-F737C08325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6905C6-F807-43AB-9879-F89A87D308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3F699-64D2-4756-87F2-49C6A9890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2772A3-29B9-457F-9D66-EBC867380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DA46A6-20CE-4F8D-B8AF-B6CF9FCC9A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6A8FB9-D55A-43B1-976F-E1D36FBA234E}"/>
              </a:ext>
            </a:extLst>
          </p:cNvPr>
          <p:cNvSpPr>
            <a:spLocks noGrp="1"/>
          </p:cNvSpPr>
          <p:nvPr>
            <p:ph type="dt" sz="half" idx="10"/>
          </p:nvPr>
        </p:nvSpPr>
        <p:spPr/>
        <p:txBody>
          <a:bodyPr/>
          <a:lstStyle/>
          <a:p>
            <a:fld id="{E2850189-6100-4FFB-85E5-4C3D4F68C8CC}" type="datetime1">
              <a:rPr lang="en-IN" smtClean="0"/>
              <a:t>18-07-2024</a:t>
            </a:fld>
            <a:endParaRPr lang="en-IN"/>
          </a:p>
        </p:txBody>
      </p:sp>
      <p:sp>
        <p:nvSpPr>
          <p:cNvPr id="8" name="Footer Placeholder 7">
            <a:extLst>
              <a:ext uri="{FF2B5EF4-FFF2-40B4-BE49-F238E27FC236}">
                <a16:creationId xmlns:a16="http://schemas.microsoft.com/office/drawing/2014/main" id="{D077F3FB-E3D8-495D-880A-39C38C952FAC}"/>
              </a:ext>
            </a:extLst>
          </p:cNvPr>
          <p:cNvSpPr>
            <a:spLocks noGrp="1"/>
          </p:cNvSpPr>
          <p:nvPr>
            <p:ph type="ftr" sz="quarter" idx="11"/>
          </p:nvPr>
        </p:nvSpPr>
        <p:spPr/>
        <p:txBody>
          <a:bodyPr/>
          <a:lstStyle/>
          <a:p>
            <a:r>
              <a:rPr lang="en-US"/>
              <a:t>U19ITT53 / Data Warehousing &amp; Data Miming</a:t>
            </a:r>
            <a:endParaRPr lang="en-IN"/>
          </a:p>
        </p:txBody>
      </p:sp>
      <p:sp>
        <p:nvSpPr>
          <p:cNvPr id="9" name="Slide Number Placeholder 8">
            <a:extLst>
              <a:ext uri="{FF2B5EF4-FFF2-40B4-BE49-F238E27FC236}">
                <a16:creationId xmlns:a16="http://schemas.microsoft.com/office/drawing/2014/main" id="{43B2FDB7-4118-4D77-B472-36188EFAA673}"/>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172819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FCC2-F63D-4634-9EB1-D4BFB5512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F60C70-C07F-4764-9013-E55FFACC4890}"/>
              </a:ext>
            </a:extLst>
          </p:cNvPr>
          <p:cNvSpPr>
            <a:spLocks noGrp="1"/>
          </p:cNvSpPr>
          <p:nvPr>
            <p:ph type="dt" sz="half" idx="10"/>
          </p:nvPr>
        </p:nvSpPr>
        <p:spPr/>
        <p:txBody>
          <a:bodyPr/>
          <a:lstStyle/>
          <a:p>
            <a:fld id="{48965A79-01B6-4ABE-99A3-67D520411320}" type="datetime1">
              <a:rPr lang="en-IN" smtClean="0"/>
              <a:t>18-07-2024</a:t>
            </a:fld>
            <a:endParaRPr lang="en-IN"/>
          </a:p>
        </p:txBody>
      </p:sp>
      <p:sp>
        <p:nvSpPr>
          <p:cNvPr id="4" name="Footer Placeholder 3">
            <a:extLst>
              <a:ext uri="{FF2B5EF4-FFF2-40B4-BE49-F238E27FC236}">
                <a16:creationId xmlns:a16="http://schemas.microsoft.com/office/drawing/2014/main" id="{C4E122E1-84E7-4BEC-A2C1-4D79910AA2C5}"/>
              </a:ext>
            </a:extLst>
          </p:cNvPr>
          <p:cNvSpPr>
            <a:spLocks noGrp="1"/>
          </p:cNvSpPr>
          <p:nvPr>
            <p:ph type="ftr" sz="quarter" idx="11"/>
          </p:nvPr>
        </p:nvSpPr>
        <p:spPr/>
        <p:txBody>
          <a:bodyPr/>
          <a:lstStyle/>
          <a:p>
            <a:r>
              <a:rPr lang="en-US"/>
              <a:t>U19ITT53 / Data Warehousing &amp; Data Miming</a:t>
            </a:r>
            <a:endParaRPr lang="en-IN"/>
          </a:p>
        </p:txBody>
      </p:sp>
      <p:sp>
        <p:nvSpPr>
          <p:cNvPr id="5" name="Slide Number Placeholder 4">
            <a:extLst>
              <a:ext uri="{FF2B5EF4-FFF2-40B4-BE49-F238E27FC236}">
                <a16:creationId xmlns:a16="http://schemas.microsoft.com/office/drawing/2014/main" id="{DEF8E21E-E5BF-4E8B-B9FA-F7110CA30012}"/>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215755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90DD55-CF22-47A9-868A-FE28DF5CDA2C}"/>
              </a:ext>
            </a:extLst>
          </p:cNvPr>
          <p:cNvSpPr>
            <a:spLocks noGrp="1"/>
          </p:cNvSpPr>
          <p:nvPr>
            <p:ph type="dt" sz="half" idx="10"/>
          </p:nvPr>
        </p:nvSpPr>
        <p:spPr/>
        <p:txBody>
          <a:bodyPr/>
          <a:lstStyle/>
          <a:p>
            <a:fld id="{A100F649-AC1D-4964-8680-B1F13EA22D74}" type="datetime1">
              <a:rPr lang="en-IN" smtClean="0"/>
              <a:t>18-07-2024</a:t>
            </a:fld>
            <a:endParaRPr lang="en-IN"/>
          </a:p>
        </p:txBody>
      </p:sp>
      <p:sp>
        <p:nvSpPr>
          <p:cNvPr id="3" name="Footer Placeholder 2">
            <a:extLst>
              <a:ext uri="{FF2B5EF4-FFF2-40B4-BE49-F238E27FC236}">
                <a16:creationId xmlns:a16="http://schemas.microsoft.com/office/drawing/2014/main" id="{7C24DDCE-CAE2-4F50-B105-96E699DD2532}"/>
              </a:ext>
            </a:extLst>
          </p:cNvPr>
          <p:cNvSpPr>
            <a:spLocks noGrp="1"/>
          </p:cNvSpPr>
          <p:nvPr>
            <p:ph type="ftr" sz="quarter" idx="11"/>
          </p:nvPr>
        </p:nvSpPr>
        <p:spPr/>
        <p:txBody>
          <a:bodyPr/>
          <a:lstStyle/>
          <a:p>
            <a:r>
              <a:rPr lang="en-US"/>
              <a:t>U19ITT53 / Data Warehousing &amp; Data Miming</a:t>
            </a:r>
            <a:endParaRPr lang="en-IN"/>
          </a:p>
        </p:txBody>
      </p:sp>
      <p:sp>
        <p:nvSpPr>
          <p:cNvPr id="4" name="Slide Number Placeholder 3">
            <a:extLst>
              <a:ext uri="{FF2B5EF4-FFF2-40B4-BE49-F238E27FC236}">
                <a16:creationId xmlns:a16="http://schemas.microsoft.com/office/drawing/2014/main" id="{86A35257-5A80-4615-ADD2-06382CF274D9}"/>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300738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8A57-202E-4B27-B205-99B212819B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339F6E-9923-44C5-8838-36B537405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2E4F4B-90D4-4723-A954-70B436BC3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238E8-ECA3-4713-B04C-27C6B9C25A4C}"/>
              </a:ext>
            </a:extLst>
          </p:cNvPr>
          <p:cNvSpPr>
            <a:spLocks noGrp="1"/>
          </p:cNvSpPr>
          <p:nvPr>
            <p:ph type="dt" sz="half" idx="10"/>
          </p:nvPr>
        </p:nvSpPr>
        <p:spPr/>
        <p:txBody>
          <a:bodyPr/>
          <a:lstStyle/>
          <a:p>
            <a:fld id="{DFA06843-0A83-4980-A5D0-A64FEA91FA36}" type="datetime1">
              <a:rPr lang="en-IN" smtClean="0"/>
              <a:t>18-07-2024</a:t>
            </a:fld>
            <a:endParaRPr lang="en-IN"/>
          </a:p>
        </p:txBody>
      </p:sp>
      <p:sp>
        <p:nvSpPr>
          <p:cNvPr id="6" name="Footer Placeholder 5">
            <a:extLst>
              <a:ext uri="{FF2B5EF4-FFF2-40B4-BE49-F238E27FC236}">
                <a16:creationId xmlns:a16="http://schemas.microsoft.com/office/drawing/2014/main" id="{9E9068B6-189D-4F18-BB8D-B065A9791E13}"/>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id="{DC78AF42-7861-45C9-B4EE-9851987B5DB0}"/>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3005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E512-0204-40BA-BF23-515450B33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B055C8-E2BA-4B2B-B521-A2FFB91FF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0017E1-6C4B-40FD-BD3C-0B2EE51D9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E7B88-D846-4639-81D7-1B535950374F}"/>
              </a:ext>
            </a:extLst>
          </p:cNvPr>
          <p:cNvSpPr>
            <a:spLocks noGrp="1"/>
          </p:cNvSpPr>
          <p:nvPr>
            <p:ph type="dt" sz="half" idx="10"/>
          </p:nvPr>
        </p:nvSpPr>
        <p:spPr/>
        <p:txBody>
          <a:bodyPr/>
          <a:lstStyle/>
          <a:p>
            <a:fld id="{AF6D7E33-DDC3-4673-8E02-5511E748AE28}" type="datetime1">
              <a:rPr lang="en-IN" smtClean="0"/>
              <a:t>18-07-2024</a:t>
            </a:fld>
            <a:endParaRPr lang="en-IN"/>
          </a:p>
        </p:txBody>
      </p:sp>
      <p:sp>
        <p:nvSpPr>
          <p:cNvPr id="6" name="Footer Placeholder 5">
            <a:extLst>
              <a:ext uri="{FF2B5EF4-FFF2-40B4-BE49-F238E27FC236}">
                <a16:creationId xmlns:a16="http://schemas.microsoft.com/office/drawing/2014/main" id="{B1E05732-7DF4-4681-B872-357966B92E96}"/>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id="{2AC07484-1CED-4A21-B89B-DBCCBDEB4AEB}"/>
              </a:ext>
            </a:extLst>
          </p:cNvPr>
          <p:cNvSpPr>
            <a:spLocks noGrp="1"/>
          </p:cNvSpPr>
          <p:nvPr>
            <p:ph type="sldNum" sz="quarter" idx="12"/>
          </p:nvPr>
        </p:nvSpPr>
        <p:spPr/>
        <p:txBody>
          <a:bodyPr/>
          <a:lstStyle/>
          <a:p>
            <a:fld id="{9F007541-7122-47D0-81F7-220A90B2D1EC}" type="slidenum">
              <a:rPr lang="en-IN" smtClean="0"/>
              <a:t>‹#›</a:t>
            </a:fld>
            <a:endParaRPr lang="en-IN"/>
          </a:p>
        </p:txBody>
      </p:sp>
    </p:spTree>
    <p:extLst>
      <p:ext uri="{BB962C8B-B14F-4D97-AF65-F5344CB8AC3E}">
        <p14:creationId xmlns:p14="http://schemas.microsoft.com/office/powerpoint/2010/main" val="1587173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96466-73D8-432A-B158-4AB232E8B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508472-F18C-411D-B1C0-BC1016718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74CD40-93FF-4140-9464-5C9BF54169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9B04A-5B51-407F-9BD4-E644B39D5CAA}" type="datetime1">
              <a:rPr lang="en-IN" smtClean="0"/>
              <a:t>18-07-2024</a:t>
            </a:fld>
            <a:endParaRPr lang="en-IN"/>
          </a:p>
        </p:txBody>
      </p:sp>
      <p:sp>
        <p:nvSpPr>
          <p:cNvPr id="5" name="Footer Placeholder 4">
            <a:extLst>
              <a:ext uri="{FF2B5EF4-FFF2-40B4-BE49-F238E27FC236}">
                <a16:creationId xmlns:a16="http://schemas.microsoft.com/office/drawing/2014/main" id="{1556FA0E-E2A6-4873-A43B-1920248C5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ABBC1C9E-E337-4785-8B7C-D8654597D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07541-7122-47D0-81F7-220A90B2D1EC}" type="slidenum">
              <a:rPr lang="en-IN" smtClean="0"/>
              <a:t>‹#›</a:t>
            </a:fld>
            <a:endParaRPr lang="en-IN"/>
          </a:p>
        </p:txBody>
      </p:sp>
    </p:spTree>
    <p:extLst>
      <p:ext uri="{BB962C8B-B14F-4D97-AF65-F5344CB8AC3E}">
        <p14:creationId xmlns:p14="http://schemas.microsoft.com/office/powerpoint/2010/main" val="64505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21558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9145353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3378743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85000"/>
          </a:schemeClr>
        </a:solidFill>
        <a:effectLst/>
      </p:bgPr>
    </p:bg>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518615" y="0"/>
            <a:ext cx="11354937" cy="1146411"/>
          </a:xfrm>
          <a:ln/>
        </p:spPr>
        <p:txBody>
          <a:bodyPr vert="horz" lIns="17996" tIns="46790" rIns="17996" bIns="46790" anchor="b" anchorCtr="0">
            <a:normAutofit fontScale="90000"/>
          </a:bodyPr>
          <a:lstStyle/>
          <a:p>
            <a:pPr algn="ctr"/>
            <a:r>
              <a:rPr lang="en-US" sz="2800" b="1" dirty="0">
                <a:solidFill>
                  <a:srgbClr val="C00000"/>
                </a:solidFill>
              </a:rPr>
              <a:t>U19ITT53 - Data Warehousing and Data Mining</a:t>
            </a:r>
            <a:br>
              <a:rPr lang="en-US" sz="2800" b="1" dirty="0">
                <a:solidFill>
                  <a:srgbClr val="C00000"/>
                </a:solidFill>
              </a:rPr>
            </a:br>
            <a:r>
              <a:rPr lang="en-US" sz="2800" b="1" dirty="0">
                <a:solidFill>
                  <a:srgbClr val="C00000"/>
                </a:solidFill>
              </a:rPr>
              <a:t>III Year / V Semester</a:t>
            </a:r>
            <a:br>
              <a:rPr lang="en-US" sz="2800" b="1" dirty="0">
                <a:solidFill>
                  <a:srgbClr val="C00000"/>
                </a:solidFill>
              </a:rPr>
            </a:br>
            <a:endParaRPr lang="en-GB" sz="2540" b="1" dirty="0">
              <a:solidFill>
                <a:srgbClr val="002060"/>
              </a:solidFill>
            </a:endParaRPr>
          </a:p>
        </p:txBody>
      </p:sp>
      <p:sp>
        <p:nvSpPr>
          <p:cNvPr id="689155" name="Text Box 3"/>
          <p:cNvSpPr txBox="1">
            <a:spLocks noChangeArrowheads="1"/>
          </p:cNvSpPr>
          <p:nvPr/>
        </p:nvSpPr>
        <p:spPr bwMode="auto">
          <a:xfrm>
            <a:off x="2919027" y="3361313"/>
            <a:ext cx="6398592" cy="1751224"/>
          </a:xfrm>
          <a:prstGeom prst="rect">
            <a:avLst/>
          </a:prstGeom>
          <a:noFill/>
          <a:ln w="9525">
            <a:noFill/>
            <a:miter lim="800000"/>
            <a:headEnd/>
            <a:tailEnd/>
          </a:ln>
        </p:spPr>
        <p:txBody>
          <a:bodyPr lIns="17996" tIns="46790" rIns="17996" bIns="46790" anchor="ctr"/>
          <a:lstStyle/>
          <a:p>
            <a:pPr algn="ctr" defTabSz="914326" eaLnBrk="0" fontAlgn="base" hangingPunct="0">
              <a:spcBef>
                <a:spcPct val="0"/>
              </a:spcBef>
              <a:spcAft>
                <a:spcPct val="0"/>
              </a:spcAft>
              <a:tabLst>
                <a:tab pos="660905" algn="l"/>
                <a:tab pos="1523394" algn="l"/>
                <a:tab pos="2387324" algn="l"/>
                <a:tab pos="3251252" algn="l"/>
                <a:tab pos="4115181" algn="l"/>
                <a:tab pos="4979108" algn="l"/>
                <a:tab pos="5843038" algn="l"/>
              </a:tabLst>
            </a:pPr>
            <a:endParaRPr lang="en-GB" sz="4264" b="1" dirty="0">
              <a:solidFill>
                <a:prstClr val="black"/>
              </a:solidFill>
              <a:latin typeface="Comic Sans MS" pitchFamily="66" charset="0"/>
            </a:endParaRPr>
          </a:p>
        </p:txBody>
      </p:sp>
      <p:pic>
        <p:nvPicPr>
          <p:cNvPr id="1026" name="Picture 2" descr="The What&amp;#39;s What of Data Warehousing and Data Mining | upGrad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0008"/>
            <a:ext cx="12183017" cy="561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756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10</a:t>
            </a:fld>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57288"/>
            <a:ext cx="807720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398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1"/>
            <a:ext cx="10972801" cy="350519"/>
          </a:xfrm>
        </p:spPr>
        <p:txBody>
          <a:bodyPr>
            <a:normAutofit fontScale="90000"/>
          </a:bodyPr>
          <a:lstStyle/>
          <a:p>
            <a:r>
              <a:rPr lang="en-US" dirty="0">
                <a:solidFill>
                  <a:srgbClr val="FF0000"/>
                </a:solidFill>
              </a:rPr>
              <a:t>Bottom-Up Design Approach</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100</a:t>
            </a:fld>
            <a:endParaRPr lang="en-US">
              <a:solidFill>
                <a:srgbClr val="464653"/>
              </a:solidFill>
            </a:endParaRPr>
          </a:p>
        </p:txBody>
      </p:sp>
      <p:sp>
        <p:nvSpPr>
          <p:cNvPr id="4" name="Content Placeholder 3"/>
          <p:cNvSpPr>
            <a:spLocks noGrp="1"/>
          </p:cNvSpPr>
          <p:nvPr>
            <p:ph sz="quarter" idx="1"/>
          </p:nvPr>
        </p:nvSpPr>
        <p:spPr>
          <a:xfrm>
            <a:off x="609600" y="502920"/>
            <a:ext cx="10972801" cy="6004560"/>
          </a:xfrm>
        </p:spPr>
        <p:txBody>
          <a:bodyPr>
            <a:normAutofit/>
          </a:bodyPr>
          <a:lstStyle/>
          <a:p>
            <a:pPr algn="just"/>
            <a:r>
              <a:rPr lang="en-US" dirty="0"/>
              <a:t>In the "Bottom-Up" approach, a data warehouse is described as "a copy of transaction data </a:t>
            </a:r>
            <a:r>
              <a:rPr lang="en-US" dirty="0" err="1"/>
              <a:t>specifical</a:t>
            </a:r>
            <a:r>
              <a:rPr lang="en-US" dirty="0"/>
              <a:t> architecture for query and analysis," term the star schema. In this approach, a data mart is created first to necessary reporting and analytical capabilities for particular business processes (or subjects). </a:t>
            </a:r>
          </a:p>
          <a:p>
            <a:pPr algn="just"/>
            <a:r>
              <a:rPr lang="en-US" dirty="0"/>
              <a:t>Thus it is needed to be a business-driven approach in contrast to </a:t>
            </a:r>
            <a:r>
              <a:rPr lang="en-US" dirty="0" err="1"/>
              <a:t>Inmon's</a:t>
            </a:r>
            <a:r>
              <a:rPr lang="en-US" dirty="0"/>
              <a:t> data-driven approach.</a:t>
            </a:r>
          </a:p>
          <a:p>
            <a:pPr algn="just"/>
            <a:r>
              <a:rPr lang="en-US" dirty="0"/>
              <a:t>Data marts include the lowest grain data and, if needed, aggregated data too. Instead of a normalized database for the data warehouse, a </a:t>
            </a:r>
            <a:r>
              <a:rPr lang="en-US" dirty="0" err="1"/>
              <a:t>denormalized</a:t>
            </a:r>
            <a:r>
              <a:rPr lang="en-US" dirty="0"/>
              <a:t> dimensional database is adapted to meet the data delivery requirements of data warehouses. </a:t>
            </a:r>
          </a:p>
        </p:txBody>
      </p:sp>
    </p:spTree>
    <p:extLst>
      <p:ext uri="{BB962C8B-B14F-4D97-AF65-F5344CB8AC3E}">
        <p14:creationId xmlns:p14="http://schemas.microsoft.com/office/powerpoint/2010/main" val="2539004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101</a:t>
            </a:fld>
            <a:endParaRPr lang="en-US">
              <a:solidFill>
                <a:srgbClr val="464653"/>
              </a:solidFill>
            </a:endParaRPr>
          </a:p>
        </p:txBody>
      </p:sp>
      <p:sp>
        <p:nvSpPr>
          <p:cNvPr id="4" name="Content Placeholder 3"/>
          <p:cNvSpPr>
            <a:spLocks noGrp="1"/>
          </p:cNvSpPr>
          <p:nvPr>
            <p:ph sz="quarter" idx="1"/>
          </p:nvPr>
        </p:nvSpPr>
        <p:spPr/>
        <p:txBody>
          <a:bodyPr>
            <a:normAutofit lnSpcReduction="10000"/>
          </a:bodyPr>
          <a:lstStyle/>
          <a:p>
            <a:pPr algn="just"/>
            <a:r>
              <a:rPr lang="en-US" dirty="0"/>
              <a:t>Using this method, to use the set of data marts as the enterprise data warehouse, data marts should be built with conformed dimensions in mind, defining that ordinary objects are represented the same in different data marts. </a:t>
            </a:r>
          </a:p>
          <a:p>
            <a:pPr algn="just"/>
            <a:r>
              <a:rPr lang="en-US" dirty="0"/>
              <a:t>The conformed dimensions connected the data marts to form a data warehouse, which is generally called a virtual data warehouse.</a:t>
            </a:r>
            <a:br>
              <a:rPr lang="en-US" dirty="0"/>
            </a:br>
            <a:endParaRPr lang="en-US" dirty="0"/>
          </a:p>
          <a:p>
            <a:r>
              <a:rPr lang="en-US" dirty="0"/>
              <a:t>The advantage of the "bottom-up" design approach is that it has quick ROI, as developing a data mart, a data warehouse for a single subject, takes far less time and effort than developing an enterprise-wide data warehouse. Also, the risk of failure is even less. This method is inherently incremental. This method allows the project team to learn and grow.</a:t>
            </a:r>
          </a:p>
        </p:txBody>
      </p:sp>
    </p:spTree>
    <p:extLst>
      <p:ext uri="{BB962C8B-B14F-4D97-AF65-F5344CB8AC3E}">
        <p14:creationId xmlns:p14="http://schemas.microsoft.com/office/powerpoint/2010/main" val="2801009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102</a:t>
            </a:fld>
            <a:endParaRPr lang="en-US">
              <a:solidFill>
                <a:srgbClr val="464653"/>
              </a:solidFill>
            </a:endParaRPr>
          </a:p>
        </p:txBody>
      </p:sp>
      <p:sp>
        <p:nvSpPr>
          <p:cNvPr id="4" name="Content Placeholder 3"/>
          <p:cNvSpPr>
            <a:spLocks noGrp="1"/>
          </p:cNvSpPr>
          <p:nvPr>
            <p:ph sz="quarter" idx="1"/>
          </p:nvPr>
        </p:nvSpPr>
        <p:spPr/>
        <p:txBody>
          <a:bodyPr/>
          <a:lstStyle/>
          <a:p>
            <a:endParaRPr lang="en-US" dirty="0"/>
          </a:p>
        </p:txBody>
      </p:sp>
      <p:pic>
        <p:nvPicPr>
          <p:cNvPr id="2050" name="Picture 2" descr="Data Warehous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415" y="76199"/>
            <a:ext cx="5986145" cy="652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5642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103</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a:t>Advantages of bottom-up design</a:t>
            </a:r>
            <a:endParaRPr lang="en-US" dirty="0"/>
          </a:p>
          <a:p>
            <a:r>
              <a:rPr lang="en-US" dirty="0"/>
              <a:t>Documents can be generated quickly.</a:t>
            </a:r>
          </a:p>
          <a:p>
            <a:r>
              <a:rPr lang="en-US" dirty="0"/>
              <a:t>The data warehouse can be extended to accommodate new business units.</a:t>
            </a:r>
          </a:p>
          <a:p>
            <a:r>
              <a:rPr lang="en-US" dirty="0"/>
              <a:t>It is just developing new data marts and then integrating with other data marts.</a:t>
            </a:r>
          </a:p>
          <a:p>
            <a:r>
              <a:rPr lang="en-US" b="1" dirty="0"/>
              <a:t>Disadvantages of bottom-up design</a:t>
            </a:r>
            <a:endParaRPr lang="en-US" dirty="0"/>
          </a:p>
          <a:p>
            <a:r>
              <a:rPr lang="en-US" dirty="0"/>
              <a:t>the locations of the data warehouse and the data marts are reversed in the bottom-up approach design.</a:t>
            </a:r>
          </a:p>
          <a:p>
            <a:endParaRPr lang="en-US" dirty="0"/>
          </a:p>
        </p:txBody>
      </p:sp>
    </p:spTree>
    <p:extLst>
      <p:ext uri="{BB962C8B-B14F-4D97-AF65-F5344CB8AC3E}">
        <p14:creationId xmlns:p14="http://schemas.microsoft.com/office/powerpoint/2010/main" val="23565054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Differentiate between Top-Down Design Approach and Bottom-Up Design Approach</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104</a:t>
            </a:fld>
            <a:endParaRPr lang="en-US">
              <a:solidFill>
                <a:srgbClr val="464653"/>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4195822045"/>
              </p:ext>
            </p:extLst>
          </p:nvPr>
        </p:nvGraphicFramePr>
        <p:xfrm>
          <a:off x="816862" y="1219200"/>
          <a:ext cx="10765538" cy="4937125"/>
        </p:xfrm>
        <a:graphic>
          <a:graphicData uri="http://schemas.openxmlformats.org/drawingml/2006/table">
            <a:tbl>
              <a:tblPr/>
              <a:tblGrid>
                <a:gridCol w="5382769">
                  <a:extLst>
                    <a:ext uri="{9D8B030D-6E8A-4147-A177-3AD203B41FA5}">
                      <a16:colId xmlns:a16="http://schemas.microsoft.com/office/drawing/2014/main" val="20000"/>
                    </a:ext>
                  </a:extLst>
                </a:gridCol>
                <a:gridCol w="5382769">
                  <a:extLst>
                    <a:ext uri="{9D8B030D-6E8A-4147-A177-3AD203B41FA5}">
                      <a16:colId xmlns:a16="http://schemas.microsoft.com/office/drawing/2014/main" val="20001"/>
                    </a:ext>
                  </a:extLst>
                </a:gridCol>
              </a:tblGrid>
              <a:tr h="578835">
                <a:tc>
                  <a:txBody>
                    <a:bodyPr/>
                    <a:lstStyle/>
                    <a:p>
                      <a:pPr algn="l" fontAlgn="t"/>
                      <a:r>
                        <a:rPr lang="en-US" sz="1800" b="1" dirty="0">
                          <a:solidFill>
                            <a:srgbClr val="000000"/>
                          </a:solidFill>
                          <a:effectLst/>
                          <a:latin typeface="times new roman" panose="02020603050405020304" pitchFamily="18" charset="0"/>
                        </a:rPr>
                        <a:t>Top-Down Design Approach</a:t>
                      </a:r>
                    </a:p>
                  </a:txBody>
                  <a:tcPr marL="85123" marR="85123" marT="85123" marB="85123">
                    <a:lnL w="9525" cap="flat" cmpd="sng" algn="ctr">
                      <a:solidFill>
                        <a:srgbClr val="086366"/>
                      </a:solidFill>
                      <a:prstDash val="solid"/>
                      <a:round/>
                      <a:headEnd type="none" w="med" len="med"/>
                      <a:tailEnd type="none" w="med" len="med"/>
                    </a:lnL>
                    <a:lnR w="9525" cap="flat" cmpd="sng" algn="ctr">
                      <a:solidFill>
                        <a:srgbClr val="086366"/>
                      </a:solidFill>
                      <a:prstDash val="solid"/>
                      <a:round/>
                      <a:headEnd type="none" w="med" len="med"/>
                      <a:tailEnd type="none" w="med" len="med"/>
                    </a:lnR>
                    <a:lnT w="9525" cap="flat" cmpd="sng" algn="ctr">
                      <a:solidFill>
                        <a:srgbClr val="08636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800" b="1" dirty="0">
                          <a:solidFill>
                            <a:srgbClr val="000000"/>
                          </a:solidFill>
                          <a:effectLst/>
                          <a:latin typeface="times new roman" panose="02020603050405020304" pitchFamily="18" charset="0"/>
                        </a:rPr>
                        <a:t>Bottom-Up Design Approach</a:t>
                      </a:r>
                    </a:p>
                  </a:txBody>
                  <a:tcPr marL="85123" marR="85123" marT="85123" marB="85123">
                    <a:lnL w="9525" cap="flat" cmpd="sng" algn="ctr">
                      <a:solidFill>
                        <a:srgbClr val="086366"/>
                      </a:solidFill>
                      <a:prstDash val="solid"/>
                      <a:round/>
                      <a:headEnd type="none" w="med" len="med"/>
                      <a:tailEnd type="none" w="med" len="med"/>
                    </a:lnL>
                    <a:lnR w="9525" cap="flat" cmpd="sng" algn="ctr">
                      <a:solidFill>
                        <a:srgbClr val="086366"/>
                      </a:solidFill>
                      <a:prstDash val="solid"/>
                      <a:round/>
                      <a:headEnd type="none" w="med" len="med"/>
                      <a:tailEnd type="none" w="med" len="med"/>
                    </a:lnR>
                    <a:lnT w="9525" cap="flat" cmpd="sng" algn="ctr">
                      <a:solidFill>
                        <a:srgbClr val="08636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930676">
                <a:tc>
                  <a:txBody>
                    <a:bodyPr/>
                    <a:lstStyle/>
                    <a:p>
                      <a:pPr algn="just" fontAlgn="t"/>
                      <a:r>
                        <a:rPr lang="en-US" sz="2000" dirty="0">
                          <a:solidFill>
                            <a:srgbClr val="333333"/>
                          </a:solidFill>
                          <a:effectLst/>
                          <a:latin typeface="inter-regular"/>
                        </a:rPr>
                        <a:t>Breaks the vast problem into smaller sub problems.</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Solves the essential low-level problem and integrates them into a higher one.</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382">
                <a:tc>
                  <a:txBody>
                    <a:bodyPr/>
                    <a:lstStyle/>
                    <a:p>
                      <a:pPr algn="just" fontAlgn="t"/>
                      <a:r>
                        <a:rPr lang="en-US" sz="2000">
                          <a:solidFill>
                            <a:srgbClr val="333333"/>
                          </a:solidFill>
                          <a:effectLst/>
                          <a:latin typeface="inter-regular"/>
                        </a:rPr>
                        <a:t>Inherently architected- not a union of several data marts.</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Inherently incremental; can schedule essential data marts first.</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6382">
                <a:tc>
                  <a:txBody>
                    <a:bodyPr/>
                    <a:lstStyle/>
                    <a:p>
                      <a:pPr algn="just" fontAlgn="t"/>
                      <a:r>
                        <a:rPr lang="en-US" sz="2000">
                          <a:solidFill>
                            <a:srgbClr val="333333"/>
                          </a:solidFill>
                          <a:effectLst/>
                          <a:latin typeface="inter-regular"/>
                        </a:rPr>
                        <a:t>Single, central storage of information about the content.</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Departmental information stored.</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2087">
                <a:tc>
                  <a:txBody>
                    <a:bodyPr/>
                    <a:lstStyle/>
                    <a:p>
                      <a:pPr algn="just" fontAlgn="t"/>
                      <a:r>
                        <a:rPr lang="en-US" sz="2000">
                          <a:solidFill>
                            <a:srgbClr val="333333"/>
                          </a:solidFill>
                          <a:effectLst/>
                          <a:latin typeface="inter-regular"/>
                        </a:rPr>
                        <a:t>Centralized rules and control.</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Departmental rules and control.</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22087">
                <a:tc>
                  <a:txBody>
                    <a:bodyPr/>
                    <a:lstStyle/>
                    <a:p>
                      <a:pPr algn="just" fontAlgn="t"/>
                      <a:r>
                        <a:rPr lang="en-US" sz="2000">
                          <a:solidFill>
                            <a:srgbClr val="333333"/>
                          </a:solidFill>
                          <a:effectLst/>
                          <a:latin typeface="inter-regular"/>
                        </a:rPr>
                        <a:t>It includes redundant information.</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Redundancy can be removed.</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30676">
                <a:tc>
                  <a:txBody>
                    <a:bodyPr/>
                    <a:lstStyle/>
                    <a:p>
                      <a:pPr algn="just" fontAlgn="t"/>
                      <a:r>
                        <a:rPr lang="en-US" sz="2000">
                          <a:solidFill>
                            <a:srgbClr val="333333"/>
                          </a:solidFill>
                          <a:effectLst/>
                          <a:latin typeface="inter-regular"/>
                        </a:rPr>
                        <a:t>It may see quick results if implemented with repetitions.</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Less risk of failure, favorable return on investment, and proof of techniques.</a:t>
                      </a:r>
                    </a:p>
                  </a:txBody>
                  <a:tcPr marL="56749" marR="56749" marT="56749" marB="56749">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99374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944F-F4A5-4D0B-858E-6E6AE5E9E7F1}"/>
              </a:ext>
            </a:extLst>
          </p:cNvPr>
          <p:cNvSpPr>
            <a:spLocks noGrp="1"/>
          </p:cNvSpPr>
          <p:nvPr>
            <p:ph type="title"/>
          </p:nvPr>
        </p:nvSpPr>
        <p:spPr/>
        <p:txBody>
          <a:bodyPr/>
          <a:lstStyle/>
          <a:p>
            <a:r>
              <a:rPr lang="en-US" b="1" dirty="0">
                <a:solidFill>
                  <a:srgbClr val="FF0000"/>
                </a:solidFill>
              </a:rPr>
              <a:t>Data Warehouse Implementation</a:t>
            </a:r>
            <a:endParaRPr lang="en-IN" b="1" dirty="0">
              <a:solidFill>
                <a:srgbClr val="FF0000"/>
              </a:solidFill>
            </a:endParaRPr>
          </a:p>
        </p:txBody>
      </p:sp>
      <p:sp>
        <p:nvSpPr>
          <p:cNvPr id="3" name="Slide Number Placeholder 2">
            <a:extLst>
              <a:ext uri="{FF2B5EF4-FFF2-40B4-BE49-F238E27FC236}">
                <a16:creationId xmlns:a16="http://schemas.microsoft.com/office/drawing/2014/main" id="{58953580-18B5-4C56-8209-21DB247EE1CD}"/>
              </a:ext>
            </a:extLst>
          </p:cNvPr>
          <p:cNvSpPr>
            <a:spLocks noGrp="1"/>
          </p:cNvSpPr>
          <p:nvPr>
            <p:ph type="sldNum" sz="quarter" idx="12"/>
          </p:nvPr>
        </p:nvSpPr>
        <p:spPr/>
        <p:txBody>
          <a:bodyPr/>
          <a:lstStyle/>
          <a:p>
            <a:fld id="{E3591306-41CF-4237-B2B4-5C605DD45071}" type="slidenum">
              <a:rPr lang="en-US" smtClean="0">
                <a:solidFill>
                  <a:srgbClr val="464653"/>
                </a:solidFill>
              </a:rPr>
              <a:pPr/>
              <a:t>105</a:t>
            </a:fld>
            <a:endParaRPr lang="en-US">
              <a:solidFill>
                <a:srgbClr val="464653"/>
              </a:solidFill>
            </a:endParaRPr>
          </a:p>
        </p:txBody>
      </p:sp>
      <p:sp>
        <p:nvSpPr>
          <p:cNvPr id="4" name="Content Placeholder 3">
            <a:extLst>
              <a:ext uri="{FF2B5EF4-FFF2-40B4-BE49-F238E27FC236}">
                <a16:creationId xmlns:a16="http://schemas.microsoft.com/office/drawing/2014/main" id="{4696A8AF-6773-4ECE-8CAB-5E63AC2820A0}"/>
              </a:ext>
            </a:extLst>
          </p:cNvPr>
          <p:cNvSpPr>
            <a:spLocks noGrp="1"/>
          </p:cNvSpPr>
          <p:nvPr>
            <p:ph sz="quarter" idx="1"/>
          </p:nvPr>
        </p:nvSpPr>
        <p:spPr/>
        <p:txBody>
          <a:bodyPr>
            <a:normAutofit/>
          </a:bodyPr>
          <a:lstStyle/>
          <a:p>
            <a:r>
              <a:rPr lang="en-US" sz="2000" b="0" i="0" u="none" strike="noStrike" dirty="0">
                <a:solidFill>
                  <a:srgbClr val="171717"/>
                </a:solidFill>
                <a:effectLst/>
                <a:latin typeface="verdana" panose="020B0604030504040204" pitchFamily="34" charset="0"/>
              </a:rPr>
              <a:t>The big data which is to be analyzed and handled to draw insights from it will be stored in data warehouses.</a:t>
            </a:r>
          </a:p>
          <a:p>
            <a:r>
              <a:rPr lang="en-US" sz="2000" b="0" i="0" u="none" strike="noStrike" dirty="0">
                <a:solidFill>
                  <a:srgbClr val="171717"/>
                </a:solidFill>
                <a:effectLst/>
                <a:latin typeface="verdana" panose="020B0604030504040204" pitchFamily="34" charset="0"/>
              </a:rPr>
              <a:t>These warehouses are run by OLAP servers which require processing of a query with seconds.</a:t>
            </a:r>
          </a:p>
          <a:p>
            <a:r>
              <a:rPr lang="en-US" sz="2000" b="0" i="0" u="none" strike="noStrike" dirty="0">
                <a:solidFill>
                  <a:srgbClr val="171717"/>
                </a:solidFill>
                <a:effectLst/>
                <a:latin typeface="verdana" panose="020B0604030504040204" pitchFamily="34" charset="0"/>
              </a:rPr>
              <a:t>So, a data warehouse should need highly efficient cube computation techniques, access methods, and query processing techniques.</a:t>
            </a:r>
            <a:br>
              <a:rPr lang="en-US" sz="2000" dirty="0"/>
            </a:br>
            <a:r>
              <a:rPr lang="en-US" sz="2000" b="0" i="0" u="none" strike="noStrike" dirty="0">
                <a:solidFill>
                  <a:srgbClr val="171717"/>
                </a:solidFill>
                <a:effectLst/>
                <a:latin typeface="verdana" panose="020B0604030504040204" pitchFamily="34" charset="0"/>
              </a:rPr>
              <a:t>The core of multidimensional data analysis is the efficient computation of aggregations across many sets of dimensions.</a:t>
            </a:r>
            <a:br>
              <a:rPr lang="en-US" sz="2000" dirty="0"/>
            </a:br>
            <a:r>
              <a:rPr lang="en-US" sz="2000" b="0" i="0" u="none" strike="noStrike" dirty="0">
                <a:solidFill>
                  <a:srgbClr val="171717"/>
                </a:solidFill>
                <a:effectLst/>
                <a:latin typeface="verdana" panose="020B0604030504040204" pitchFamily="34" charset="0"/>
              </a:rPr>
              <a:t>In SQL aggregations are referred to as group-</a:t>
            </a:r>
            <a:r>
              <a:rPr lang="en-US" sz="2000" b="0" i="0" u="none" strike="noStrike" dirty="0" err="1">
                <a:solidFill>
                  <a:srgbClr val="171717"/>
                </a:solidFill>
                <a:effectLst/>
                <a:latin typeface="verdana" panose="020B0604030504040204" pitchFamily="34" charset="0"/>
              </a:rPr>
              <a:t>by’s</a:t>
            </a:r>
            <a:r>
              <a:rPr lang="en-US" sz="2000" b="0" i="0" u="none" strike="noStrike" dirty="0">
                <a:solidFill>
                  <a:srgbClr val="171717"/>
                </a:solidFill>
                <a:effectLst/>
                <a:latin typeface="verdana" panose="020B0604030504040204" pitchFamily="34" charset="0"/>
              </a:rPr>
              <a:t>.</a:t>
            </a:r>
          </a:p>
          <a:p>
            <a:r>
              <a:rPr lang="en-US" sz="2000" b="0" i="0" u="none" strike="noStrike" dirty="0">
                <a:solidFill>
                  <a:srgbClr val="171717"/>
                </a:solidFill>
                <a:effectLst/>
                <a:latin typeface="verdana" panose="020B0604030504040204" pitchFamily="34" charset="0"/>
              </a:rPr>
              <a:t>Each group-by can be represented as a cuboid.</a:t>
            </a:r>
          </a:p>
          <a:p>
            <a:r>
              <a:rPr lang="en-US" sz="2000" b="0" i="0" u="none" strike="noStrike" dirty="0">
                <a:solidFill>
                  <a:srgbClr val="171717"/>
                </a:solidFill>
                <a:effectLst/>
                <a:latin typeface="verdana" panose="020B0604030504040204" pitchFamily="34" charset="0"/>
              </a:rPr>
              <a:t>Set of group-</a:t>
            </a:r>
            <a:r>
              <a:rPr lang="en-US" sz="2000" b="0" i="0" u="none" strike="noStrike" dirty="0" err="1">
                <a:solidFill>
                  <a:srgbClr val="171717"/>
                </a:solidFill>
                <a:effectLst/>
                <a:latin typeface="verdana" panose="020B0604030504040204" pitchFamily="34" charset="0"/>
              </a:rPr>
              <a:t>by’s</a:t>
            </a:r>
            <a:r>
              <a:rPr lang="en-US" sz="2000" b="0" i="0" u="none" strike="noStrike" dirty="0">
                <a:solidFill>
                  <a:srgbClr val="171717"/>
                </a:solidFill>
                <a:effectLst/>
                <a:latin typeface="verdana" panose="020B0604030504040204" pitchFamily="34" charset="0"/>
              </a:rPr>
              <a:t> forms a lattice of a cuboid defining a data cube.</a:t>
            </a:r>
            <a:endParaRPr lang="en-IN" sz="2000" dirty="0"/>
          </a:p>
        </p:txBody>
      </p:sp>
    </p:spTree>
    <p:extLst>
      <p:ext uri="{BB962C8B-B14F-4D97-AF65-F5344CB8AC3E}">
        <p14:creationId xmlns:p14="http://schemas.microsoft.com/office/powerpoint/2010/main" val="585300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7F3C84-0C9A-4B84-88A4-1924D07194BA}"/>
              </a:ext>
            </a:extLst>
          </p:cNvPr>
          <p:cNvSpPr>
            <a:spLocks noGrp="1"/>
          </p:cNvSpPr>
          <p:nvPr>
            <p:ph type="sldNum" sz="quarter" idx="12"/>
          </p:nvPr>
        </p:nvSpPr>
        <p:spPr/>
        <p:txBody>
          <a:bodyPr/>
          <a:lstStyle/>
          <a:p>
            <a:fld id="{E3591306-41CF-4237-B2B4-5C605DD45071}" type="slidenum">
              <a:rPr lang="en-US" smtClean="0">
                <a:solidFill>
                  <a:srgbClr val="464653"/>
                </a:solidFill>
              </a:rPr>
              <a:pPr/>
              <a:t>106</a:t>
            </a:fld>
            <a:endParaRPr lang="en-US">
              <a:solidFill>
                <a:srgbClr val="464653"/>
              </a:solidFill>
            </a:endParaRPr>
          </a:p>
        </p:txBody>
      </p:sp>
      <p:sp>
        <p:nvSpPr>
          <p:cNvPr id="4" name="Content Placeholder 3">
            <a:extLst>
              <a:ext uri="{FF2B5EF4-FFF2-40B4-BE49-F238E27FC236}">
                <a16:creationId xmlns:a16="http://schemas.microsoft.com/office/drawing/2014/main" id="{36412B8F-1D0E-4563-A326-1E776DFDA555}"/>
              </a:ext>
            </a:extLst>
          </p:cNvPr>
          <p:cNvSpPr>
            <a:spLocks noGrp="1"/>
          </p:cNvSpPr>
          <p:nvPr>
            <p:ph sz="quarter" idx="1"/>
          </p:nvPr>
        </p:nvSpPr>
        <p:spPr>
          <a:xfrm>
            <a:off x="609600" y="135889"/>
            <a:ext cx="10972801" cy="6021071"/>
          </a:xfrm>
        </p:spPr>
        <p:txBody>
          <a:bodyPr>
            <a:normAutofit fontScale="85000" lnSpcReduction="20000"/>
          </a:bodyPr>
          <a:lstStyle/>
          <a:p>
            <a:pPr marL="0" indent="0" algn="l" fontAlgn="base">
              <a:buNone/>
            </a:pPr>
            <a:r>
              <a:rPr lang="en-US" b="1" i="0" u="none" strike="noStrike" dirty="0">
                <a:solidFill>
                  <a:srgbClr val="00B050"/>
                </a:solidFill>
                <a:effectLst/>
                <a:latin typeface="helvetica neue"/>
              </a:rPr>
              <a:t>Efficient Data Cube Computation</a:t>
            </a:r>
            <a:endParaRPr lang="en-US" b="1" i="0" u="none" strike="noStrike" dirty="0">
              <a:solidFill>
                <a:srgbClr val="00B050"/>
              </a:solidFill>
              <a:effectLst/>
              <a:latin typeface="Open Sans" panose="020B0606030504020204" pitchFamily="34" charset="0"/>
            </a:endParaRPr>
          </a:p>
          <a:p>
            <a:pPr algn="l" fontAlgn="base"/>
            <a:r>
              <a:rPr lang="en-US" b="0" i="0" u="none" strike="noStrike" dirty="0">
                <a:solidFill>
                  <a:srgbClr val="7030A0"/>
                </a:solidFill>
                <a:effectLst/>
                <a:latin typeface="verdana" panose="020B0604030504040204" pitchFamily="34" charset="0"/>
              </a:rPr>
              <a:t>The compute cube Operator and the Curse of Dimensionality</a:t>
            </a:r>
            <a:endParaRPr lang="en-US" dirty="0">
              <a:solidFill>
                <a:srgbClr val="7030A0"/>
              </a:solidFill>
              <a:latin typeface="verdana" panose="020B0604030504040204" pitchFamily="34" charset="0"/>
            </a:endParaRPr>
          </a:p>
          <a:p>
            <a:pPr algn="l" fontAlgn="base"/>
            <a:r>
              <a:rPr lang="en-US" b="0" i="0" u="none" strike="noStrike" dirty="0">
                <a:solidFill>
                  <a:srgbClr val="171717"/>
                </a:solidFill>
                <a:effectLst/>
                <a:latin typeface="verdana" panose="020B0604030504040204" pitchFamily="34" charset="0"/>
              </a:rPr>
              <a:t>The compute cube operator computes aggregates over all subsets of the dimensions specified in the operation.</a:t>
            </a:r>
          </a:p>
          <a:p>
            <a:pPr algn="l" fontAlgn="base"/>
            <a:r>
              <a:rPr lang="en-US" b="0" i="0" dirty="0">
                <a:solidFill>
                  <a:srgbClr val="171717"/>
                </a:solidFill>
                <a:effectLst/>
                <a:latin typeface="verdana" panose="020B0604030504040204" pitchFamily="34" charset="0"/>
              </a:rPr>
              <a:t>It requires excessive storage space, especially for a large number of dimensions.</a:t>
            </a:r>
          </a:p>
          <a:p>
            <a:pPr algn="l" fontAlgn="base"/>
            <a:r>
              <a:rPr lang="en-US" b="0" i="0" dirty="0">
                <a:solidFill>
                  <a:srgbClr val="7030A0"/>
                </a:solidFill>
                <a:effectLst/>
                <a:latin typeface="verdana" panose="020B0604030504040204" pitchFamily="34" charset="0"/>
              </a:rPr>
              <a:t>A data cube is a lattice of cuboids.</a:t>
            </a:r>
          </a:p>
          <a:p>
            <a:pPr algn="l" fontAlgn="base"/>
            <a:r>
              <a:rPr lang="en-US" b="0" i="0" u="none" strike="noStrike" dirty="0">
                <a:solidFill>
                  <a:srgbClr val="171717"/>
                </a:solidFill>
                <a:effectLst/>
                <a:latin typeface="verdana" panose="020B0604030504040204" pitchFamily="34" charset="0"/>
              </a:rPr>
              <a:t>Suppose that we create a data cube for </a:t>
            </a:r>
            <a:r>
              <a:rPr lang="en-US" b="0" i="0" u="none" strike="noStrike" dirty="0" err="1">
                <a:solidFill>
                  <a:srgbClr val="171717"/>
                </a:solidFill>
                <a:effectLst/>
                <a:latin typeface="verdana" panose="020B0604030504040204" pitchFamily="34" charset="0"/>
              </a:rPr>
              <a:t>ProElectronics</a:t>
            </a:r>
            <a:r>
              <a:rPr lang="en-US" b="0" i="0" u="none" strike="noStrike" dirty="0">
                <a:solidFill>
                  <a:srgbClr val="171717"/>
                </a:solidFill>
                <a:effectLst/>
                <a:latin typeface="verdana" panose="020B0604030504040204" pitchFamily="34" charset="0"/>
              </a:rPr>
              <a:t>(Company) sales that contains the following: city, item, year, and </a:t>
            </a:r>
            <a:r>
              <a:rPr lang="en-US" b="0" i="0" u="none" strike="noStrike" dirty="0" err="1">
                <a:solidFill>
                  <a:srgbClr val="171717"/>
                </a:solidFill>
                <a:effectLst/>
                <a:latin typeface="verdana" panose="020B0604030504040204" pitchFamily="34" charset="0"/>
              </a:rPr>
              <a:t>sales_in_dollars</a:t>
            </a:r>
            <a:r>
              <a:rPr lang="en-US" b="0" i="0" u="none" strike="noStrike" dirty="0">
                <a:solidFill>
                  <a:srgbClr val="171717"/>
                </a:solidFill>
                <a:effectLst/>
                <a:latin typeface="verdana" panose="020B0604030504040204" pitchFamily="34" charset="0"/>
              </a:rPr>
              <a:t>.</a:t>
            </a:r>
            <a:endParaRPr lang="en-US" b="0" i="0" u="none" strike="noStrike" dirty="0">
              <a:solidFill>
                <a:srgbClr val="171717"/>
              </a:solidFill>
              <a:effectLst/>
              <a:latin typeface="Open Sans" panose="020B0606030504020204" pitchFamily="34" charset="0"/>
            </a:endParaRPr>
          </a:p>
          <a:p>
            <a:pPr algn="l" fontAlgn="base"/>
            <a:r>
              <a:rPr lang="en-US" b="0" i="0" u="none" strike="noStrike" dirty="0">
                <a:solidFill>
                  <a:srgbClr val="171717"/>
                </a:solidFill>
                <a:effectLst/>
                <a:latin typeface="verdana" panose="020B0604030504040204" pitchFamily="34" charset="0"/>
              </a:rPr>
              <a:t>Compute the sum of sales, grouping by city, and item.</a:t>
            </a:r>
            <a:br>
              <a:rPr lang="en-US" b="0" i="0" u="none" strike="noStrike" dirty="0">
                <a:solidFill>
                  <a:srgbClr val="171717"/>
                </a:solidFill>
                <a:effectLst/>
                <a:latin typeface="verdana" panose="020B0604030504040204" pitchFamily="34" charset="0"/>
              </a:rPr>
            </a:br>
            <a:r>
              <a:rPr lang="en-US" b="0" i="0" u="none" strike="noStrike" dirty="0">
                <a:solidFill>
                  <a:srgbClr val="171717"/>
                </a:solidFill>
                <a:effectLst/>
                <a:latin typeface="verdana" panose="020B0604030504040204" pitchFamily="34" charset="0"/>
              </a:rPr>
              <a:t>Compute the sum of sales, grouping by city.</a:t>
            </a:r>
            <a:br>
              <a:rPr lang="en-US" b="0" i="0" u="none" strike="noStrike" dirty="0">
                <a:solidFill>
                  <a:srgbClr val="171717"/>
                </a:solidFill>
                <a:effectLst/>
                <a:latin typeface="verdana" panose="020B0604030504040204" pitchFamily="34" charset="0"/>
              </a:rPr>
            </a:br>
            <a:r>
              <a:rPr lang="en-US" b="0" i="0" u="none" strike="noStrike" dirty="0">
                <a:solidFill>
                  <a:srgbClr val="171717"/>
                </a:solidFill>
                <a:effectLst/>
                <a:latin typeface="verdana" panose="020B0604030504040204" pitchFamily="34" charset="0"/>
              </a:rPr>
              <a:t>Compute the sum of sales, grouping by item.</a:t>
            </a:r>
            <a:endParaRPr lang="en-US" b="0" i="0" u="none" strike="noStrike" dirty="0">
              <a:solidFill>
                <a:srgbClr val="171717"/>
              </a:solidFill>
              <a:effectLst/>
              <a:latin typeface="Open Sans" panose="020B0606030504020204" pitchFamily="34" charset="0"/>
            </a:endParaRPr>
          </a:p>
          <a:p>
            <a:pPr algn="l" fontAlgn="base"/>
            <a:r>
              <a:rPr lang="en-US" b="0" i="0" u="none" strike="noStrike" dirty="0">
                <a:solidFill>
                  <a:srgbClr val="FF0000"/>
                </a:solidFill>
                <a:effectLst/>
                <a:latin typeface="verdana" panose="020B0604030504040204" pitchFamily="34" charset="0"/>
              </a:rPr>
              <a:t>What is the total number of cuboids, or group-</a:t>
            </a:r>
            <a:r>
              <a:rPr lang="en-US" b="0" i="0" u="none" strike="noStrike" dirty="0" err="1">
                <a:solidFill>
                  <a:srgbClr val="FF0000"/>
                </a:solidFill>
                <a:effectLst/>
                <a:latin typeface="verdana" panose="020B0604030504040204" pitchFamily="34" charset="0"/>
              </a:rPr>
              <a:t>by’s</a:t>
            </a:r>
            <a:r>
              <a:rPr lang="en-US" b="0" i="0" u="none" strike="noStrike" dirty="0">
                <a:solidFill>
                  <a:srgbClr val="FF0000"/>
                </a:solidFill>
                <a:effectLst/>
                <a:latin typeface="verdana" panose="020B0604030504040204" pitchFamily="34" charset="0"/>
              </a:rPr>
              <a:t>, that can be computed for this data cube?</a:t>
            </a:r>
            <a:br>
              <a:rPr lang="en-US" b="0" i="0" u="none" strike="noStrike" dirty="0">
                <a:solidFill>
                  <a:srgbClr val="171717"/>
                </a:solidFill>
                <a:effectLst/>
                <a:latin typeface="verdana" panose="020B0604030504040204" pitchFamily="34" charset="0"/>
              </a:rPr>
            </a:br>
            <a:br>
              <a:rPr lang="en-US" b="0" i="0" u="none" strike="noStrike" dirty="0">
                <a:solidFill>
                  <a:srgbClr val="171717"/>
                </a:solidFill>
                <a:effectLst/>
                <a:latin typeface="verdana" panose="020B0604030504040204" pitchFamily="34" charset="0"/>
              </a:rPr>
            </a:br>
            <a:r>
              <a:rPr lang="en-US" b="0" i="0" u="none" strike="noStrike" dirty="0">
                <a:solidFill>
                  <a:srgbClr val="7030A0"/>
                </a:solidFill>
                <a:effectLst/>
                <a:latin typeface="verdana" panose="020B0604030504040204" pitchFamily="34" charset="0"/>
              </a:rPr>
              <a:t>Three attributes:</a:t>
            </a:r>
            <a:endParaRPr lang="en-US" b="0" i="0" u="none" strike="noStrike" dirty="0">
              <a:solidFill>
                <a:srgbClr val="7030A0"/>
              </a:solidFill>
              <a:effectLst/>
              <a:latin typeface="Open Sans" panose="020B0606030504020204" pitchFamily="34" charset="0"/>
            </a:endParaRPr>
          </a:p>
          <a:p>
            <a:pPr algn="l" fontAlgn="base"/>
            <a:r>
              <a:rPr lang="en-US" b="0" i="0" u="none" strike="noStrike" dirty="0">
                <a:solidFill>
                  <a:srgbClr val="171717"/>
                </a:solidFill>
                <a:effectLst/>
                <a:latin typeface="verdana" panose="020B0604030504040204" pitchFamily="34" charset="0"/>
              </a:rPr>
              <a:t>city, item, year (dimensions), </a:t>
            </a:r>
            <a:r>
              <a:rPr lang="en-US" b="0" i="0" u="none" strike="noStrike" dirty="0" err="1">
                <a:solidFill>
                  <a:srgbClr val="171717"/>
                </a:solidFill>
                <a:effectLst/>
                <a:latin typeface="verdana" panose="020B0604030504040204" pitchFamily="34" charset="0"/>
              </a:rPr>
              <a:t>sales_in_dollars</a:t>
            </a:r>
            <a:r>
              <a:rPr lang="en-US" b="0" i="0" u="none" strike="noStrike" dirty="0">
                <a:solidFill>
                  <a:srgbClr val="171717"/>
                </a:solidFill>
                <a:effectLst/>
                <a:latin typeface="verdana" panose="020B0604030504040204" pitchFamily="34" charset="0"/>
              </a:rPr>
              <a:t> (measure).</a:t>
            </a:r>
            <a:endParaRPr lang="en-US" b="0" i="0" u="none" strike="noStrike" dirty="0">
              <a:solidFill>
                <a:srgbClr val="171717"/>
              </a:solidFill>
              <a:effectLst/>
              <a:latin typeface="Open Sans" panose="020B0606030504020204" pitchFamily="34" charset="0"/>
            </a:endParaRPr>
          </a:p>
          <a:p>
            <a:pPr algn="l" fontAlgn="base"/>
            <a:r>
              <a:rPr lang="en-US" b="0" i="0" u="none" strike="noStrike" dirty="0">
                <a:solidFill>
                  <a:srgbClr val="171717"/>
                </a:solidFill>
                <a:effectLst/>
                <a:latin typeface="verdana" panose="020B0604030504040204" pitchFamily="34" charset="0"/>
              </a:rPr>
              <a:t>The total number of cuboids or group-</a:t>
            </a:r>
            <a:r>
              <a:rPr lang="en-US" b="0" i="0" u="none" strike="noStrike" dirty="0" err="1">
                <a:solidFill>
                  <a:srgbClr val="171717"/>
                </a:solidFill>
                <a:effectLst/>
                <a:latin typeface="verdana" panose="020B0604030504040204" pitchFamily="34" charset="0"/>
              </a:rPr>
              <a:t>by’s</a:t>
            </a:r>
            <a:r>
              <a:rPr lang="en-US" b="0" i="0" u="none" strike="noStrike" dirty="0">
                <a:solidFill>
                  <a:srgbClr val="171717"/>
                </a:solidFill>
                <a:effectLst/>
                <a:latin typeface="verdana" panose="020B0604030504040204" pitchFamily="34" charset="0"/>
              </a:rPr>
              <a:t> computed for this cube is 2^3=8.</a:t>
            </a:r>
            <a:endParaRPr lang="en-US" b="0" i="0" u="none" strike="noStrike" dirty="0">
              <a:solidFill>
                <a:srgbClr val="171717"/>
              </a:solidFill>
              <a:effectLst/>
              <a:latin typeface="Open Sans" panose="020B0606030504020204" pitchFamily="34" charset="0"/>
            </a:endParaRPr>
          </a:p>
          <a:p>
            <a:pPr algn="l" fontAlgn="base"/>
            <a:endParaRPr lang="en-US"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5419651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33ADF9-9071-403E-89FB-A35ECB97028E}"/>
              </a:ext>
            </a:extLst>
          </p:cNvPr>
          <p:cNvSpPr>
            <a:spLocks noGrp="1"/>
          </p:cNvSpPr>
          <p:nvPr>
            <p:ph type="sldNum" sz="quarter" idx="12"/>
          </p:nvPr>
        </p:nvSpPr>
        <p:spPr/>
        <p:txBody>
          <a:bodyPr/>
          <a:lstStyle/>
          <a:p>
            <a:fld id="{E3591306-41CF-4237-B2B4-5C605DD45071}" type="slidenum">
              <a:rPr lang="en-US" smtClean="0">
                <a:solidFill>
                  <a:srgbClr val="464653"/>
                </a:solidFill>
              </a:rPr>
              <a:pPr/>
              <a:t>107</a:t>
            </a:fld>
            <a:endParaRPr lang="en-US">
              <a:solidFill>
                <a:srgbClr val="464653"/>
              </a:solidFill>
            </a:endParaRPr>
          </a:p>
        </p:txBody>
      </p:sp>
      <p:sp>
        <p:nvSpPr>
          <p:cNvPr id="4" name="Content Placeholder 3">
            <a:extLst>
              <a:ext uri="{FF2B5EF4-FFF2-40B4-BE49-F238E27FC236}">
                <a16:creationId xmlns:a16="http://schemas.microsoft.com/office/drawing/2014/main" id="{FA9FCE4F-0A1D-42EC-A545-C48B4204FAF5}"/>
              </a:ext>
            </a:extLst>
          </p:cNvPr>
          <p:cNvSpPr>
            <a:spLocks noGrp="1"/>
          </p:cNvSpPr>
          <p:nvPr>
            <p:ph sz="quarter" idx="1"/>
          </p:nvPr>
        </p:nvSpPr>
        <p:spPr>
          <a:xfrm>
            <a:off x="149290" y="135889"/>
            <a:ext cx="11433111" cy="6021071"/>
          </a:xfrm>
        </p:spPr>
        <p:txBody>
          <a:bodyPr>
            <a:normAutofit/>
          </a:bodyPr>
          <a:lstStyle/>
          <a:p>
            <a:pPr algn="l" fontAlgn="base"/>
            <a:r>
              <a:rPr lang="en-US" sz="2000" b="1" i="0" u="none" strike="noStrike" dirty="0">
                <a:solidFill>
                  <a:srgbClr val="FF0000"/>
                </a:solidFill>
                <a:effectLst/>
                <a:latin typeface="verdana" panose="020B0604030504040204" pitchFamily="34" charset="0"/>
              </a:rPr>
              <a:t>Group-</a:t>
            </a:r>
            <a:r>
              <a:rPr lang="en-US" sz="2000" b="1" i="0" u="none" strike="noStrike" dirty="0" err="1">
                <a:solidFill>
                  <a:srgbClr val="FF0000"/>
                </a:solidFill>
                <a:effectLst/>
                <a:latin typeface="verdana" panose="020B0604030504040204" pitchFamily="34" charset="0"/>
              </a:rPr>
              <a:t>by’s</a:t>
            </a:r>
            <a:r>
              <a:rPr lang="en-US" sz="2000" b="1" i="0" u="none" strike="noStrike" dirty="0">
                <a:solidFill>
                  <a:srgbClr val="FF0000"/>
                </a:solidFill>
                <a:effectLst/>
                <a:latin typeface="verdana" panose="020B0604030504040204" pitchFamily="34" charset="0"/>
              </a:rPr>
              <a:t>:</a:t>
            </a:r>
            <a:r>
              <a:rPr lang="en-US" sz="2000" b="0" i="0" u="none" strike="noStrike" dirty="0">
                <a:solidFill>
                  <a:srgbClr val="FF0000"/>
                </a:solidFill>
                <a:effectLst/>
                <a:latin typeface="verdana" panose="020B0604030504040204" pitchFamily="34" charset="0"/>
              </a:rPr>
              <a:t> </a:t>
            </a:r>
            <a:r>
              <a:rPr lang="en-US" sz="2000" b="0" i="0" u="none" strike="noStrike" dirty="0">
                <a:solidFill>
                  <a:srgbClr val="171717"/>
                </a:solidFill>
                <a:effectLst/>
                <a:latin typeface="verdana" panose="020B0604030504040204" pitchFamily="34" charset="0"/>
              </a:rPr>
              <a:t>{(</a:t>
            </a:r>
            <a:r>
              <a:rPr lang="en-US" sz="2000" b="0" i="0" u="none" strike="noStrike" dirty="0" err="1">
                <a:solidFill>
                  <a:srgbClr val="171717"/>
                </a:solidFill>
                <a:effectLst/>
                <a:latin typeface="verdana" panose="020B0604030504040204" pitchFamily="34" charset="0"/>
              </a:rPr>
              <a:t>city,item,year</a:t>
            </a:r>
            <a:r>
              <a:rPr lang="en-US" sz="2000" b="0" i="0" u="none" strike="noStrike" dirty="0">
                <a:solidFill>
                  <a:srgbClr val="171717"/>
                </a:solidFill>
                <a:effectLst/>
                <a:latin typeface="verdana" panose="020B0604030504040204" pitchFamily="34" charset="0"/>
              </a:rPr>
              <a:t>), (city, item), (city, year), (item, year), (city), (item), (year),()}.</a:t>
            </a:r>
            <a:br>
              <a:rPr lang="en-US" sz="2000" b="0" i="0" u="none" strike="noStrike" dirty="0">
                <a:solidFill>
                  <a:srgbClr val="171717"/>
                </a:solidFill>
                <a:effectLst/>
                <a:latin typeface="verdana" panose="020B0604030504040204" pitchFamily="34" charset="0"/>
              </a:rPr>
            </a:br>
            <a:r>
              <a:rPr lang="en-US" sz="2000" b="0" i="0" u="none" strike="noStrike" dirty="0">
                <a:solidFill>
                  <a:srgbClr val="171717"/>
                </a:solidFill>
                <a:effectLst/>
                <a:latin typeface="verdana" panose="020B0604030504040204" pitchFamily="34" charset="0"/>
              </a:rPr>
              <a:t>() : group-by is empty i.e. the dimensions are not grouped.</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The base cuboid contains all three dimensions.</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Apex cuboid is empty.</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On-line analytical processing may need to access different cuboids for different queries.</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So we have to compute all or at least some of the cuboids in the data cube in advance.</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Precomputation leads to fast response time and avoids some </a:t>
            </a:r>
            <a:r>
              <a:rPr lang="en-US" sz="2000" dirty="0">
                <a:solidFill>
                  <a:srgbClr val="171717"/>
                </a:solidFill>
                <a:latin typeface="verdana" panose="020B0604030504040204" pitchFamily="34" charset="0"/>
              </a:rPr>
              <a:t>redundant computation.</a:t>
            </a:r>
          </a:p>
          <a:p>
            <a:pPr algn="just" fontAlgn="base"/>
            <a:r>
              <a:rPr lang="en-US" sz="2000" dirty="0">
                <a:solidFill>
                  <a:srgbClr val="171717"/>
                </a:solidFill>
                <a:latin typeface="verdana" panose="020B0604030504040204" pitchFamily="34" charset="0"/>
              </a:rPr>
              <a:t>A major challenge related to precomputation would be storage space if all the cuboids in the data cube are computed, especially when the cube has many dimensions.</a:t>
            </a:r>
          </a:p>
          <a:p>
            <a:pPr algn="just" fontAlgn="base"/>
            <a:r>
              <a:rPr lang="en-US" sz="2000" dirty="0">
                <a:solidFill>
                  <a:srgbClr val="171717"/>
                </a:solidFill>
                <a:latin typeface="verdana" panose="020B0604030504040204" pitchFamily="34" charset="0"/>
              </a:rPr>
              <a:t>The storage requirements are even more excessive when many of the dimensions have associated concept hierarchies, each with multiple levels.</a:t>
            </a:r>
          </a:p>
          <a:p>
            <a:pPr algn="just" fontAlgn="base"/>
            <a:r>
              <a:rPr lang="en-US" sz="2000" dirty="0">
                <a:solidFill>
                  <a:srgbClr val="171717"/>
                </a:solidFill>
                <a:latin typeface="verdana" panose="020B0604030504040204" pitchFamily="34" charset="0"/>
              </a:rPr>
              <a:t>This problem is referred to as the</a:t>
            </a:r>
            <a:r>
              <a:rPr lang="en-US" sz="2000" b="1" dirty="0">
                <a:solidFill>
                  <a:srgbClr val="00B050"/>
                </a:solidFill>
                <a:latin typeface="verdana" panose="020B0604030504040204" pitchFamily="34" charset="0"/>
              </a:rPr>
              <a:t> Curse of Dimensionality.</a:t>
            </a:r>
          </a:p>
          <a:p>
            <a:pPr algn="just" fontAlgn="base"/>
            <a:endParaRPr lang="en-US" sz="2000" dirty="0">
              <a:solidFill>
                <a:srgbClr val="171717"/>
              </a:solidFill>
              <a:latin typeface="verdana" panose="020B0604030504040204" pitchFamily="34" charset="0"/>
            </a:endParaRPr>
          </a:p>
          <a:p>
            <a:pPr algn="l" fontAlgn="base"/>
            <a:endParaRPr lang="en-US" sz="2000"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1402622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F84F95-EE87-40D3-884A-769E0144FD76}"/>
              </a:ext>
            </a:extLst>
          </p:cNvPr>
          <p:cNvSpPr>
            <a:spLocks noGrp="1"/>
          </p:cNvSpPr>
          <p:nvPr>
            <p:ph type="sldNum" sz="quarter" idx="12"/>
          </p:nvPr>
        </p:nvSpPr>
        <p:spPr/>
        <p:txBody>
          <a:bodyPr/>
          <a:lstStyle/>
          <a:p>
            <a:fld id="{E3591306-41CF-4237-B2B4-5C605DD45071}" type="slidenum">
              <a:rPr lang="en-US" smtClean="0">
                <a:solidFill>
                  <a:srgbClr val="464653"/>
                </a:solidFill>
              </a:rPr>
              <a:pPr/>
              <a:t>108</a:t>
            </a:fld>
            <a:endParaRPr lang="en-US">
              <a:solidFill>
                <a:srgbClr val="464653"/>
              </a:solidFill>
            </a:endParaRPr>
          </a:p>
        </p:txBody>
      </p:sp>
      <p:sp>
        <p:nvSpPr>
          <p:cNvPr id="4" name="Content Placeholder 3">
            <a:extLst>
              <a:ext uri="{FF2B5EF4-FFF2-40B4-BE49-F238E27FC236}">
                <a16:creationId xmlns:a16="http://schemas.microsoft.com/office/drawing/2014/main" id="{4CBEB7E7-DF99-475A-97AA-22F7B7ED7125}"/>
              </a:ext>
            </a:extLst>
          </p:cNvPr>
          <p:cNvSpPr>
            <a:spLocks noGrp="1"/>
          </p:cNvSpPr>
          <p:nvPr>
            <p:ph sz="quarter" idx="1"/>
          </p:nvPr>
        </p:nvSpPr>
        <p:spPr>
          <a:xfrm>
            <a:off x="261258" y="135889"/>
            <a:ext cx="11700588" cy="6220462"/>
          </a:xfrm>
        </p:spPr>
        <p:txBody>
          <a:bodyPr>
            <a:normAutofit fontScale="70000" lnSpcReduction="20000"/>
          </a:bodyPr>
          <a:lstStyle/>
          <a:p>
            <a:r>
              <a:rPr lang="en-IN" b="1" i="0" u="none" strike="noStrike" dirty="0">
                <a:solidFill>
                  <a:srgbClr val="00B050"/>
                </a:solidFill>
                <a:effectLst/>
                <a:latin typeface="helvetica neue"/>
              </a:rPr>
              <a:t>Cube Operation</a:t>
            </a:r>
          </a:p>
          <a:p>
            <a:endParaRPr lang="en-IN" b="1" dirty="0">
              <a:solidFill>
                <a:srgbClr val="2C3E50"/>
              </a:solidFill>
              <a:latin typeface="helvetica neue"/>
            </a:endParaRPr>
          </a:p>
          <a:p>
            <a:endParaRPr lang="en-IN" b="1" i="0" u="none" strike="noStrike" dirty="0">
              <a:solidFill>
                <a:srgbClr val="2C3E50"/>
              </a:solidFill>
              <a:effectLst/>
              <a:latin typeface="helvetica neue"/>
            </a:endParaRPr>
          </a:p>
          <a:p>
            <a:endParaRPr lang="en-IN" b="1" dirty="0">
              <a:solidFill>
                <a:srgbClr val="2C3E50"/>
              </a:solidFill>
              <a:latin typeface="helvetica neue"/>
            </a:endParaRPr>
          </a:p>
          <a:p>
            <a:endParaRPr lang="en-IN" b="1" i="0" u="none" strike="noStrike" dirty="0">
              <a:solidFill>
                <a:srgbClr val="2C3E50"/>
              </a:solidFill>
              <a:effectLst/>
              <a:latin typeface="helvetica neue"/>
            </a:endParaRPr>
          </a:p>
          <a:p>
            <a:endParaRPr lang="en-IN" b="1" dirty="0">
              <a:solidFill>
                <a:srgbClr val="2C3E50"/>
              </a:solidFill>
              <a:latin typeface="helvetica neue"/>
            </a:endParaRPr>
          </a:p>
          <a:p>
            <a:endParaRPr lang="en-IN" b="1" i="0" u="none" strike="noStrike" dirty="0">
              <a:solidFill>
                <a:srgbClr val="2C3E50"/>
              </a:solidFill>
              <a:effectLst/>
              <a:latin typeface="helvetica neue"/>
            </a:endParaRPr>
          </a:p>
          <a:p>
            <a:endParaRPr lang="en-IN" b="1" dirty="0">
              <a:solidFill>
                <a:srgbClr val="2C3E50"/>
              </a:solidFill>
              <a:latin typeface="helvetica neue"/>
            </a:endParaRPr>
          </a:p>
          <a:p>
            <a:pPr algn="l" fontAlgn="base"/>
            <a:r>
              <a:rPr lang="en-US" b="0" i="0" u="none" strike="noStrike" dirty="0">
                <a:solidFill>
                  <a:srgbClr val="171717"/>
                </a:solidFill>
                <a:effectLst/>
                <a:latin typeface="verdana" panose="020B0604030504040204" pitchFamily="34" charset="0"/>
              </a:rPr>
              <a:t>Cube definition and computation in DMQL</a:t>
            </a:r>
            <a:endParaRPr lang="en-US" b="0" i="0" u="none" strike="noStrike" dirty="0">
              <a:solidFill>
                <a:srgbClr val="171717"/>
              </a:solidFill>
              <a:effectLst/>
              <a:latin typeface="Open Sans" panose="020B0606030504020204" pitchFamily="34" charset="0"/>
            </a:endParaRPr>
          </a:p>
          <a:p>
            <a:pPr lvl="1"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define cube </a:t>
            </a:r>
            <a:r>
              <a:rPr lang="en-US" b="0" i="0" u="none" strike="noStrike" dirty="0" err="1">
                <a:solidFill>
                  <a:srgbClr val="171717"/>
                </a:solidFill>
                <a:effectLst/>
                <a:latin typeface="verdana" panose="020B0604030504040204" pitchFamily="34" charset="0"/>
              </a:rPr>
              <a:t>sales_cube</a:t>
            </a:r>
            <a:r>
              <a:rPr lang="en-US" b="0" i="0" u="none" strike="noStrike" dirty="0">
                <a:solidFill>
                  <a:srgbClr val="171717"/>
                </a:solidFill>
                <a:effectLst/>
                <a:latin typeface="verdana" panose="020B0604030504040204" pitchFamily="34" charset="0"/>
              </a:rPr>
              <a:t>[ city, item, year] (</a:t>
            </a:r>
            <a:r>
              <a:rPr lang="en-US" b="0" i="0" u="none" strike="noStrike" dirty="0" err="1">
                <a:solidFill>
                  <a:srgbClr val="171717"/>
                </a:solidFill>
                <a:effectLst/>
                <a:latin typeface="verdana" panose="020B0604030504040204" pitchFamily="34" charset="0"/>
              </a:rPr>
              <a:t>sales_in_dollars</a:t>
            </a:r>
            <a:r>
              <a:rPr lang="en-US" b="0" i="0" u="none" strike="noStrike" dirty="0">
                <a:solidFill>
                  <a:srgbClr val="171717"/>
                </a:solidFill>
                <a:effectLst/>
                <a:latin typeface="verdana" panose="020B0604030504040204" pitchFamily="34" charset="0"/>
              </a:rPr>
              <a:t>)</a:t>
            </a:r>
            <a:endParaRPr lang="en-US" b="0" i="0" u="none" strike="noStrike" dirty="0">
              <a:solidFill>
                <a:srgbClr val="171717"/>
              </a:solidFill>
              <a:effectLst/>
              <a:latin typeface="Open Sans" panose="020B0606030504020204" pitchFamily="34" charset="0"/>
            </a:endParaRPr>
          </a:p>
          <a:p>
            <a:pPr lvl="1"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compute cube </a:t>
            </a:r>
            <a:r>
              <a:rPr lang="en-US" b="0" i="0" u="none" strike="noStrike" dirty="0" err="1">
                <a:solidFill>
                  <a:srgbClr val="171717"/>
                </a:solidFill>
                <a:effectLst/>
                <a:latin typeface="verdana" panose="020B0604030504040204" pitchFamily="34" charset="0"/>
              </a:rPr>
              <a:t>sales_cube</a:t>
            </a:r>
            <a:endParaRPr lang="en-US" b="0" i="0" u="none" strike="noStrike" dirty="0">
              <a:solidFill>
                <a:srgbClr val="171717"/>
              </a:solidFill>
              <a:effectLst/>
              <a:latin typeface="Open Sans" panose="020B0606030504020204" pitchFamily="34" charset="0"/>
            </a:endParaRPr>
          </a:p>
          <a:p>
            <a:pPr algn="l" fontAlgn="base"/>
            <a:r>
              <a:rPr lang="en-US" b="0" i="0" u="none" strike="noStrike" dirty="0">
                <a:solidFill>
                  <a:srgbClr val="171717"/>
                </a:solidFill>
                <a:effectLst/>
                <a:latin typeface="verdana" panose="020B0604030504040204" pitchFamily="34" charset="0"/>
              </a:rPr>
              <a:t>Transform it into a SQL-like language (with a new operator cube by, introduced by Gray et al.’96)</a:t>
            </a:r>
            <a:endParaRPr lang="en-US" b="0" i="0" u="none" strike="noStrike" dirty="0">
              <a:solidFill>
                <a:srgbClr val="171717"/>
              </a:solidFill>
              <a:effectLst/>
              <a:latin typeface="Open Sans" panose="020B0606030504020204" pitchFamily="34" charset="0"/>
            </a:endParaRPr>
          </a:p>
          <a:p>
            <a:pPr lvl="1"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SELECT item, city, year, SUM (amount) FROM SALES CUBE BY item, city, year</a:t>
            </a:r>
            <a:endParaRPr lang="en-US" b="0" i="0" u="none" strike="noStrike" dirty="0">
              <a:solidFill>
                <a:srgbClr val="171717"/>
              </a:solidFill>
              <a:effectLst/>
              <a:latin typeface="Open Sans" panose="020B0606030504020204" pitchFamily="34" charset="0"/>
            </a:endParaRPr>
          </a:p>
          <a:p>
            <a:pPr algn="l" fontAlgn="base"/>
            <a:r>
              <a:rPr lang="en-US" b="1" i="0" u="none" strike="noStrike" dirty="0">
                <a:solidFill>
                  <a:srgbClr val="171717"/>
                </a:solidFill>
                <a:effectLst/>
                <a:latin typeface="verdana" panose="020B0604030504040204" pitchFamily="34" charset="0"/>
              </a:rPr>
              <a:t>Data cube can be viewed as a lattice of cuboids </a:t>
            </a:r>
            <a:endParaRPr lang="en-US"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The bottom-most cuboid is the base cuboid.</a:t>
            </a:r>
            <a:endParaRPr lang="en-US"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The top-most cuboid (apex) contains only one cell.</a:t>
            </a:r>
            <a:endParaRPr lang="en-US"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How many cuboids in an n-dimensional cube with L levels? (T=SUM(Li+1))</a:t>
            </a:r>
            <a:endParaRPr lang="en-US"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b="0" i="0" u="none" strike="noStrike" dirty="0">
                <a:solidFill>
                  <a:srgbClr val="171717"/>
                </a:solidFill>
                <a:effectLst/>
                <a:latin typeface="verdana" panose="020B0604030504040204" pitchFamily="34" charset="0"/>
              </a:rPr>
              <a:t>For example, the time dimension as specified above has 4 conceptual levels, or 5 if we include the virtual level all.</a:t>
            </a:r>
            <a:endParaRPr lang="en-US" b="0" i="0" u="none" strike="noStrike" dirty="0">
              <a:solidFill>
                <a:srgbClr val="171717"/>
              </a:solidFill>
              <a:effectLst/>
              <a:latin typeface="Open Sans" panose="020B0606030504020204" pitchFamily="34" charset="0"/>
            </a:endParaRPr>
          </a:p>
          <a:p>
            <a:r>
              <a:rPr lang="en-US" b="0" i="0" dirty="0">
                <a:solidFill>
                  <a:srgbClr val="171717"/>
                </a:solidFill>
                <a:effectLst/>
                <a:latin typeface="verdana" panose="020B0604030504040204" pitchFamily="34" charset="0"/>
              </a:rPr>
              <a:t>If the cube has 10 dimensions and each dimension has 5 levels (including all), the total number of cuboids that can be generated is 510  9.8x106.</a:t>
            </a:r>
            <a:endParaRPr lang="en-IN" b="1" i="0" u="none" strike="noStrike" dirty="0">
              <a:solidFill>
                <a:srgbClr val="2C3E50"/>
              </a:solidFill>
              <a:effectLst/>
              <a:latin typeface="Open Sans" panose="020B0606030504020204" pitchFamily="34" charset="0"/>
            </a:endParaRPr>
          </a:p>
          <a:p>
            <a:endParaRPr lang="en-IN" dirty="0"/>
          </a:p>
        </p:txBody>
      </p:sp>
      <p:pic>
        <p:nvPicPr>
          <p:cNvPr id="1026" name="Picture 2" descr="Data Cube Operation">
            <a:extLst>
              <a:ext uri="{FF2B5EF4-FFF2-40B4-BE49-F238E27FC236}">
                <a16:creationId xmlns:a16="http://schemas.microsoft.com/office/drawing/2014/main" id="{3929B97A-5692-441D-B2AF-73F25DA16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184" y="135889"/>
            <a:ext cx="2890350" cy="220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030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9B88B-E24E-4990-8F93-255EE2C8B4D7}"/>
              </a:ext>
            </a:extLst>
          </p:cNvPr>
          <p:cNvSpPr>
            <a:spLocks noGrp="1"/>
          </p:cNvSpPr>
          <p:nvPr>
            <p:ph type="sldNum" sz="quarter" idx="12"/>
          </p:nvPr>
        </p:nvSpPr>
        <p:spPr/>
        <p:txBody>
          <a:bodyPr/>
          <a:lstStyle/>
          <a:p>
            <a:fld id="{E3591306-41CF-4237-B2B4-5C605DD45071}" type="slidenum">
              <a:rPr lang="en-US" smtClean="0">
                <a:solidFill>
                  <a:srgbClr val="464653"/>
                </a:solidFill>
              </a:rPr>
              <a:pPr/>
              <a:t>109</a:t>
            </a:fld>
            <a:endParaRPr lang="en-US">
              <a:solidFill>
                <a:srgbClr val="464653"/>
              </a:solidFill>
            </a:endParaRPr>
          </a:p>
        </p:txBody>
      </p:sp>
      <p:sp>
        <p:nvSpPr>
          <p:cNvPr id="4" name="Content Placeholder 3">
            <a:extLst>
              <a:ext uri="{FF2B5EF4-FFF2-40B4-BE49-F238E27FC236}">
                <a16:creationId xmlns:a16="http://schemas.microsoft.com/office/drawing/2014/main" id="{FCE89A36-8A5F-4B0E-9F26-713EF983070D}"/>
              </a:ext>
            </a:extLst>
          </p:cNvPr>
          <p:cNvSpPr>
            <a:spLocks noGrp="1"/>
          </p:cNvSpPr>
          <p:nvPr>
            <p:ph sz="quarter" idx="1"/>
          </p:nvPr>
        </p:nvSpPr>
        <p:spPr>
          <a:xfrm>
            <a:off x="609600" y="214603"/>
            <a:ext cx="10972801" cy="6141747"/>
          </a:xfrm>
        </p:spPr>
        <p:txBody>
          <a:bodyPr>
            <a:normAutofit fontScale="92500" lnSpcReduction="10000"/>
          </a:bodyPr>
          <a:lstStyle/>
          <a:p>
            <a:pPr marL="0" indent="0" algn="l" fontAlgn="base">
              <a:buNone/>
            </a:pPr>
            <a:r>
              <a:rPr lang="en-US" b="1" i="0" u="none" strike="noStrike" dirty="0">
                <a:solidFill>
                  <a:srgbClr val="00B050"/>
                </a:solidFill>
                <a:effectLst/>
                <a:latin typeface="helvetica neue"/>
              </a:rPr>
              <a:t>Data Cube Materialization</a:t>
            </a:r>
            <a:endParaRPr lang="en-US" b="1" i="0" u="none" strike="noStrike" dirty="0">
              <a:solidFill>
                <a:srgbClr val="00B050"/>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There are three choices for data cube materialization given a base cuboid.</a:t>
            </a:r>
            <a:endParaRPr lang="en-US" sz="20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No Materialization</a:t>
            </a:r>
            <a:endParaRPr lang="en-US" sz="20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Full Materialization</a:t>
            </a:r>
            <a:endParaRPr lang="en-US" sz="20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Partial Materialization</a:t>
            </a:r>
            <a:endParaRPr lang="en-US" sz="2000" b="0" i="0" u="none" strike="noStrike" dirty="0">
              <a:solidFill>
                <a:srgbClr val="171717"/>
              </a:solidFill>
              <a:effectLst/>
              <a:latin typeface="Open Sans" panose="020B0606030504020204" pitchFamily="34" charset="0"/>
            </a:endParaRPr>
          </a:p>
          <a:p>
            <a:pPr algn="l" fontAlgn="base"/>
            <a:r>
              <a:rPr lang="en-US" sz="1800" b="1" i="0" u="none" strike="noStrike" dirty="0">
                <a:solidFill>
                  <a:srgbClr val="171717"/>
                </a:solidFill>
                <a:effectLst/>
                <a:latin typeface="verdana" panose="020B0604030504040204" pitchFamily="34" charset="0"/>
              </a:rPr>
              <a:t>How to select which materialization to use</a:t>
            </a:r>
            <a:endParaRPr lang="en-US" sz="18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Identify the subsets of cuboids or </a:t>
            </a:r>
            <a:r>
              <a:rPr lang="en-US" sz="1800" b="0" i="0" u="none" strike="noStrike" dirty="0" err="1">
                <a:solidFill>
                  <a:srgbClr val="171717"/>
                </a:solidFill>
                <a:effectLst/>
                <a:latin typeface="verdana" panose="020B0604030504040204" pitchFamily="34" charset="0"/>
              </a:rPr>
              <a:t>subcubes</a:t>
            </a:r>
            <a:r>
              <a:rPr lang="en-US" sz="1800" b="0" i="0" u="none" strike="noStrike" dirty="0">
                <a:solidFill>
                  <a:srgbClr val="171717"/>
                </a:solidFill>
                <a:effectLst/>
                <a:latin typeface="verdana" panose="020B0604030504040204" pitchFamily="34" charset="0"/>
              </a:rPr>
              <a:t> to materialize.</a:t>
            </a:r>
            <a:endParaRPr lang="en-US" sz="18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Exploit the materialized cuboids or </a:t>
            </a:r>
            <a:r>
              <a:rPr lang="en-US" sz="1800" b="0" i="0" u="none" strike="noStrike" dirty="0" err="1">
                <a:solidFill>
                  <a:srgbClr val="171717"/>
                </a:solidFill>
                <a:effectLst/>
                <a:latin typeface="verdana" panose="020B0604030504040204" pitchFamily="34" charset="0"/>
              </a:rPr>
              <a:t>subcubes</a:t>
            </a:r>
            <a:r>
              <a:rPr lang="en-US" sz="1800" b="0" i="0" u="none" strike="noStrike" dirty="0">
                <a:solidFill>
                  <a:srgbClr val="171717"/>
                </a:solidFill>
                <a:effectLst/>
                <a:latin typeface="verdana" panose="020B0604030504040204" pitchFamily="34" charset="0"/>
              </a:rPr>
              <a:t> during query processing.</a:t>
            </a:r>
            <a:endParaRPr lang="en-US" sz="18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Efficiently update the materialized cuboids or </a:t>
            </a:r>
            <a:r>
              <a:rPr lang="en-US" sz="1800" b="0" i="0" u="none" strike="noStrike" dirty="0" err="1">
                <a:solidFill>
                  <a:srgbClr val="171717"/>
                </a:solidFill>
                <a:effectLst/>
                <a:latin typeface="verdana" panose="020B0604030504040204" pitchFamily="34" charset="0"/>
              </a:rPr>
              <a:t>subcubes</a:t>
            </a:r>
            <a:r>
              <a:rPr lang="en-US" sz="1800" b="0" i="0" u="none" strike="noStrike" dirty="0">
                <a:solidFill>
                  <a:srgbClr val="171717"/>
                </a:solidFill>
                <a:effectLst/>
                <a:latin typeface="verdana" panose="020B0604030504040204" pitchFamily="34" charset="0"/>
              </a:rPr>
              <a:t> during load and refresh.</a:t>
            </a:r>
            <a:endParaRPr lang="en-US" sz="1800" b="0" i="0" u="none" strike="noStrike" dirty="0">
              <a:solidFill>
                <a:srgbClr val="171717"/>
              </a:solidFill>
              <a:effectLst/>
              <a:latin typeface="Open Sans" panose="020B0606030504020204" pitchFamily="34" charset="0"/>
            </a:endParaRPr>
          </a:p>
          <a:p>
            <a:pPr algn="l" fontAlgn="base"/>
            <a:r>
              <a:rPr lang="en-US" sz="1800" b="1" i="0" u="none" strike="noStrike" dirty="0">
                <a:solidFill>
                  <a:srgbClr val="171717"/>
                </a:solidFill>
                <a:effectLst/>
                <a:latin typeface="verdana" panose="020B0604030504040204" pitchFamily="34" charset="0"/>
              </a:rPr>
              <a:t>Selection of which cuboids to materialize</a:t>
            </a:r>
            <a:endParaRPr lang="en-US" sz="18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Based on the size, queries in the workload, accessing cost, their frequencies, etc.</a:t>
            </a:r>
            <a:endParaRPr lang="en-US" sz="1800" b="0" i="0" u="none" strike="noStrike" dirty="0">
              <a:solidFill>
                <a:srgbClr val="171717"/>
              </a:solidFill>
              <a:effectLst/>
              <a:latin typeface="Open Sans" panose="020B0606030504020204" pitchFamily="34" charset="0"/>
            </a:endParaRPr>
          </a:p>
          <a:p>
            <a:pPr marL="0" indent="0" algn="l" fontAlgn="base">
              <a:buNone/>
            </a:pPr>
            <a:endParaRPr lang="en-US" sz="2200" b="1" i="0" u="none" strike="noStrike" dirty="0">
              <a:solidFill>
                <a:srgbClr val="00B050"/>
              </a:solidFill>
              <a:effectLst/>
              <a:latin typeface="helvetica neue"/>
            </a:endParaRPr>
          </a:p>
          <a:p>
            <a:pPr marL="0" indent="0" algn="l" fontAlgn="base">
              <a:buNone/>
            </a:pPr>
            <a:r>
              <a:rPr lang="en-US" sz="2200" b="1" i="0" u="none" strike="noStrike" dirty="0">
                <a:solidFill>
                  <a:srgbClr val="00B050"/>
                </a:solidFill>
                <a:effectLst/>
                <a:latin typeface="helvetica neue"/>
              </a:rPr>
              <a:t>Indexing OLAP Data: Bitmap Index</a:t>
            </a:r>
            <a:endParaRPr lang="en-US" sz="2200" b="1" i="0" u="none" strike="noStrike" dirty="0">
              <a:solidFill>
                <a:srgbClr val="00B050"/>
              </a:solidFill>
              <a:effectLst/>
              <a:latin typeface="Open Sans" panose="020B0606030504020204" pitchFamily="34" charset="0"/>
            </a:endParaRPr>
          </a:p>
          <a:p>
            <a:pPr algn="l" fontAlgn="base"/>
            <a:r>
              <a:rPr lang="en-US" sz="1900" b="0" i="0" u="none" strike="noStrike" dirty="0">
                <a:solidFill>
                  <a:srgbClr val="171717"/>
                </a:solidFill>
                <a:effectLst/>
                <a:latin typeface="verdana" panose="020B0604030504040204" pitchFamily="34" charset="0"/>
              </a:rPr>
              <a:t>First of all, create an index table on a particular column of the table.</a:t>
            </a:r>
            <a:endParaRPr lang="en-US" sz="1900" dirty="0">
              <a:solidFill>
                <a:srgbClr val="171717"/>
              </a:solidFill>
              <a:latin typeface="Open Sans" panose="020B0606030504020204" pitchFamily="34" charset="0"/>
            </a:endParaRPr>
          </a:p>
          <a:p>
            <a:pPr algn="l" fontAlgn="base"/>
            <a:r>
              <a:rPr lang="en-US" sz="1900" b="0" i="0" u="none" strike="noStrike" dirty="0">
                <a:solidFill>
                  <a:srgbClr val="171717"/>
                </a:solidFill>
                <a:effectLst/>
                <a:latin typeface="verdana" panose="020B0604030504040204" pitchFamily="34" charset="0"/>
              </a:rPr>
              <a:t>Then each value in the column has got a bit vector: bit-op is fast.</a:t>
            </a:r>
            <a:endParaRPr lang="en-US" sz="1900" b="0" i="0" u="none" strike="noStrike" dirty="0">
              <a:solidFill>
                <a:srgbClr val="171717"/>
              </a:solidFill>
              <a:effectLst/>
              <a:latin typeface="Open Sans" panose="020B0606030504020204" pitchFamily="34" charset="0"/>
            </a:endParaRPr>
          </a:p>
          <a:p>
            <a:pPr algn="l" fontAlgn="base"/>
            <a:r>
              <a:rPr lang="en-US" sz="1900" b="0" i="0" u="none" strike="noStrike" dirty="0">
                <a:solidFill>
                  <a:srgbClr val="171717"/>
                </a:solidFill>
                <a:effectLst/>
                <a:latin typeface="verdana" panose="020B0604030504040204" pitchFamily="34" charset="0"/>
              </a:rPr>
              <a:t>The length of the bit vector: # of records in the base table.</a:t>
            </a:r>
            <a:endParaRPr lang="en-US" sz="1900" b="0" i="0" u="none" strike="noStrike" dirty="0">
              <a:solidFill>
                <a:srgbClr val="171717"/>
              </a:solidFill>
              <a:effectLst/>
              <a:latin typeface="Open Sans" panose="020B0606030504020204" pitchFamily="34" charset="0"/>
            </a:endParaRPr>
          </a:p>
          <a:p>
            <a:pPr algn="l" fontAlgn="base"/>
            <a:r>
              <a:rPr lang="en-US" sz="1900" b="0" i="0" u="none" strike="noStrike" dirty="0">
                <a:solidFill>
                  <a:srgbClr val="171717"/>
                </a:solidFill>
                <a:effectLst/>
                <a:latin typeface="verdana" panose="020B0604030504040204" pitchFamily="34" charset="0"/>
              </a:rPr>
              <a:t>The </a:t>
            </a:r>
            <a:r>
              <a:rPr lang="en-US" sz="1900" b="0" i="0" u="none" strike="noStrike" dirty="0" err="1">
                <a:solidFill>
                  <a:srgbClr val="171717"/>
                </a:solidFill>
                <a:effectLst/>
                <a:latin typeface="verdana" panose="020B0604030504040204" pitchFamily="34" charset="0"/>
              </a:rPr>
              <a:t>i-th</a:t>
            </a:r>
            <a:r>
              <a:rPr lang="en-US" sz="1900" b="0" i="0" u="none" strike="noStrike" dirty="0">
                <a:solidFill>
                  <a:srgbClr val="171717"/>
                </a:solidFill>
                <a:effectLst/>
                <a:latin typeface="verdana" panose="020B0604030504040204" pitchFamily="34" charset="0"/>
              </a:rPr>
              <a:t> bit is set if the </a:t>
            </a:r>
            <a:r>
              <a:rPr lang="en-US" sz="1900" b="0" i="0" u="none" strike="noStrike" dirty="0" err="1">
                <a:solidFill>
                  <a:srgbClr val="171717"/>
                </a:solidFill>
                <a:effectLst/>
                <a:latin typeface="verdana" panose="020B0604030504040204" pitchFamily="34" charset="0"/>
              </a:rPr>
              <a:t>i-th</a:t>
            </a:r>
            <a:r>
              <a:rPr lang="en-US" sz="1900" b="0" i="0" u="none" strike="noStrike" dirty="0">
                <a:solidFill>
                  <a:srgbClr val="171717"/>
                </a:solidFill>
                <a:effectLst/>
                <a:latin typeface="verdana" panose="020B0604030504040204" pitchFamily="34" charset="0"/>
              </a:rPr>
              <a:t> row of the base table has the value for the indexed column.</a:t>
            </a:r>
            <a:endParaRPr lang="en-US" sz="1900" b="0" i="0" u="none" strike="noStrike" dirty="0">
              <a:solidFill>
                <a:srgbClr val="171717"/>
              </a:solidFill>
              <a:effectLst/>
              <a:latin typeface="Open Sans" panose="020B0606030504020204" pitchFamily="34" charset="0"/>
            </a:endParaRPr>
          </a:p>
          <a:p>
            <a:pPr algn="l" fontAlgn="base"/>
            <a:r>
              <a:rPr lang="en-US" sz="1900" b="0" i="0" u="none" strike="noStrike" dirty="0">
                <a:solidFill>
                  <a:srgbClr val="171717"/>
                </a:solidFill>
                <a:effectLst/>
                <a:latin typeface="verdana" panose="020B0604030504040204" pitchFamily="34" charset="0"/>
              </a:rPr>
              <a:t>It's not suitable for high cardinality domains.</a:t>
            </a:r>
            <a:endParaRPr lang="en-US" sz="1900"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108024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11</a:t>
            </a:fld>
            <a:endParaRPr lang="en-IN"/>
          </a:p>
        </p:txBody>
      </p:sp>
      <p:pic>
        <p:nvPicPr>
          <p:cNvPr id="7" name="Picture 6"/>
          <p:cNvPicPr>
            <a:picLocks noChangeAspect="1"/>
          </p:cNvPicPr>
          <p:nvPr/>
        </p:nvPicPr>
        <p:blipFill>
          <a:blip r:embed="rId2"/>
          <a:stretch>
            <a:fillRect/>
          </a:stretch>
        </p:blipFill>
        <p:spPr>
          <a:xfrm>
            <a:off x="1269242" y="682388"/>
            <a:ext cx="9007521" cy="5349922"/>
          </a:xfrm>
          <a:prstGeom prst="rect">
            <a:avLst/>
          </a:prstGeom>
        </p:spPr>
      </p:pic>
    </p:spTree>
    <p:extLst>
      <p:ext uri="{BB962C8B-B14F-4D97-AF65-F5344CB8AC3E}">
        <p14:creationId xmlns:p14="http://schemas.microsoft.com/office/powerpoint/2010/main" val="30289068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1CC3BB-D92F-4DAD-9A9C-54ABB49A2C62}"/>
              </a:ext>
            </a:extLst>
          </p:cNvPr>
          <p:cNvSpPr>
            <a:spLocks noGrp="1"/>
          </p:cNvSpPr>
          <p:nvPr>
            <p:ph type="sldNum" sz="quarter" idx="12"/>
          </p:nvPr>
        </p:nvSpPr>
        <p:spPr/>
        <p:txBody>
          <a:bodyPr/>
          <a:lstStyle/>
          <a:p>
            <a:fld id="{E3591306-41CF-4237-B2B4-5C605DD45071}" type="slidenum">
              <a:rPr lang="en-US" smtClean="0">
                <a:solidFill>
                  <a:srgbClr val="464653"/>
                </a:solidFill>
              </a:rPr>
              <a:pPr/>
              <a:t>110</a:t>
            </a:fld>
            <a:endParaRPr lang="en-US">
              <a:solidFill>
                <a:srgbClr val="464653"/>
              </a:solidFill>
            </a:endParaRPr>
          </a:p>
        </p:txBody>
      </p:sp>
      <p:sp>
        <p:nvSpPr>
          <p:cNvPr id="4" name="Content Placeholder 3">
            <a:extLst>
              <a:ext uri="{FF2B5EF4-FFF2-40B4-BE49-F238E27FC236}">
                <a16:creationId xmlns:a16="http://schemas.microsoft.com/office/drawing/2014/main" id="{B2E73147-21FE-408D-8A3D-AF57573A183F}"/>
              </a:ext>
            </a:extLst>
          </p:cNvPr>
          <p:cNvSpPr>
            <a:spLocks noGrp="1"/>
          </p:cNvSpPr>
          <p:nvPr>
            <p:ph sz="quarter" idx="1"/>
          </p:nvPr>
        </p:nvSpPr>
        <p:spPr>
          <a:xfrm>
            <a:off x="609600" y="135889"/>
            <a:ext cx="10972801" cy="6021071"/>
          </a:xfrm>
        </p:spPr>
        <p:txBody>
          <a:bodyPr>
            <a:normAutofit lnSpcReduction="10000"/>
          </a:bodyPr>
          <a:lstStyle/>
          <a:p>
            <a:pPr marL="0" indent="0" algn="l" fontAlgn="base">
              <a:buNone/>
            </a:pPr>
            <a:r>
              <a:rPr lang="en-US" b="1" i="0" u="none" strike="noStrike" dirty="0">
                <a:solidFill>
                  <a:srgbClr val="00B050"/>
                </a:solidFill>
                <a:effectLst/>
                <a:latin typeface="helvetica neue"/>
              </a:rPr>
              <a:t>Indexing OLAP Data: Join Indices</a:t>
            </a:r>
            <a:endParaRPr lang="en-US" b="1" i="0" u="none" strike="noStrike" dirty="0">
              <a:solidFill>
                <a:srgbClr val="00B050"/>
              </a:solidFill>
              <a:effectLst/>
              <a:latin typeface="Open Sans" panose="020B0606030504020204" pitchFamily="34" charset="0"/>
            </a:endParaRPr>
          </a:p>
          <a:p>
            <a:pPr algn="l" fontAlgn="base"/>
            <a:r>
              <a:rPr lang="en-US" sz="2400" dirty="0"/>
              <a:t>The join indexing method gained popularity from its use in relational database query processing.</a:t>
            </a:r>
          </a:p>
          <a:p>
            <a:pPr algn="l" fontAlgn="base"/>
            <a:r>
              <a:rPr lang="en-US" sz="2400" dirty="0"/>
              <a:t>The join index records can identify joinable tuples without performing costly join operations.</a:t>
            </a:r>
          </a:p>
          <a:p>
            <a:pPr algn="l" fontAlgn="base"/>
            <a:r>
              <a:rPr lang="en-US" sz="2400" dirty="0"/>
              <a:t>Join indexing is especially useful for maintaining the relationship between a foreign key and its matching primary keys, from the joinable relation.</a:t>
            </a:r>
          </a:p>
          <a:p>
            <a:r>
              <a:rPr lang="en-US" sz="2400" dirty="0"/>
              <a:t>Suppose that there are 360-time values, 100 items, 50 branches, 30 locations, and 10 million sales tuples in the sales star data cube. If the sales fact table has recorded sales for only 30 items, the remaining 70 items will obviously not participate in joins. If join indices are not used, additional I/</a:t>
            </a:r>
            <a:r>
              <a:rPr lang="en-US" sz="2400" dirty="0" err="1"/>
              <a:t>Os</a:t>
            </a:r>
            <a:r>
              <a:rPr lang="en-US" sz="2400" dirty="0"/>
              <a:t> have to be performed to bring the joining portions of the fact table and dimension tables together.</a:t>
            </a:r>
          </a:p>
          <a:p>
            <a:r>
              <a:rPr lang="en-US" sz="2400" dirty="0"/>
              <a:t>To further speed up query processing, the join indexing, and bitmap indexing methods can be integrated to form bitmapped join indices.</a:t>
            </a:r>
          </a:p>
          <a:p>
            <a:r>
              <a:rPr lang="en-US" sz="2400" dirty="0"/>
              <a:t>Microsoft SQL Server and Sybase IQ support bitmap indices. Oracle 8 uses bitmap and join indices. </a:t>
            </a:r>
          </a:p>
          <a:p>
            <a:endParaRPr lang="en-IN" dirty="0"/>
          </a:p>
        </p:txBody>
      </p:sp>
    </p:spTree>
    <p:extLst>
      <p:ext uri="{BB962C8B-B14F-4D97-AF65-F5344CB8AC3E}">
        <p14:creationId xmlns:p14="http://schemas.microsoft.com/office/powerpoint/2010/main" val="7762792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46FDB1-4B78-4B50-8F3F-551B86E4001A}"/>
              </a:ext>
            </a:extLst>
          </p:cNvPr>
          <p:cNvSpPr>
            <a:spLocks noGrp="1"/>
          </p:cNvSpPr>
          <p:nvPr>
            <p:ph type="sldNum" sz="quarter" idx="12"/>
          </p:nvPr>
        </p:nvSpPr>
        <p:spPr/>
        <p:txBody>
          <a:bodyPr/>
          <a:lstStyle/>
          <a:p>
            <a:fld id="{E3591306-41CF-4237-B2B4-5C605DD45071}" type="slidenum">
              <a:rPr lang="en-US" smtClean="0">
                <a:solidFill>
                  <a:srgbClr val="464653"/>
                </a:solidFill>
              </a:rPr>
              <a:pPr/>
              <a:t>111</a:t>
            </a:fld>
            <a:endParaRPr lang="en-US">
              <a:solidFill>
                <a:srgbClr val="464653"/>
              </a:solidFill>
            </a:endParaRPr>
          </a:p>
        </p:txBody>
      </p:sp>
      <p:sp>
        <p:nvSpPr>
          <p:cNvPr id="4" name="Content Placeholder 3">
            <a:extLst>
              <a:ext uri="{FF2B5EF4-FFF2-40B4-BE49-F238E27FC236}">
                <a16:creationId xmlns:a16="http://schemas.microsoft.com/office/drawing/2014/main" id="{6119CFFA-6EA9-4D15-A711-83841455737E}"/>
              </a:ext>
            </a:extLst>
          </p:cNvPr>
          <p:cNvSpPr>
            <a:spLocks noGrp="1"/>
          </p:cNvSpPr>
          <p:nvPr>
            <p:ph sz="quarter" idx="1"/>
          </p:nvPr>
        </p:nvSpPr>
        <p:spPr>
          <a:xfrm>
            <a:off x="609600" y="135889"/>
            <a:ext cx="10972801" cy="6021071"/>
          </a:xfrm>
        </p:spPr>
        <p:txBody>
          <a:bodyPr>
            <a:normAutofit/>
          </a:bodyPr>
          <a:lstStyle/>
          <a:p>
            <a:pPr marL="0" indent="0" fontAlgn="base">
              <a:buNone/>
            </a:pPr>
            <a:r>
              <a:rPr lang="en-US" sz="2200" b="1" i="0" u="none" strike="noStrike" dirty="0">
                <a:solidFill>
                  <a:srgbClr val="00B050"/>
                </a:solidFill>
                <a:effectLst/>
                <a:latin typeface="helvetica neue"/>
              </a:rPr>
              <a:t>Efficient Processing OLAP Queries</a:t>
            </a:r>
            <a:endParaRPr lang="en-US" sz="2200" b="1" i="0" u="none" strike="noStrike" dirty="0">
              <a:solidFill>
                <a:srgbClr val="00B050"/>
              </a:solidFill>
              <a:effectLst/>
              <a:latin typeface="Open Sans" panose="020B0606030504020204" pitchFamily="34" charset="0"/>
            </a:endParaRPr>
          </a:p>
          <a:p>
            <a:pPr fontAlgn="base"/>
            <a:r>
              <a:rPr lang="en-US" sz="2200" b="0" i="0" u="none" strike="noStrike" dirty="0">
                <a:solidFill>
                  <a:srgbClr val="171717"/>
                </a:solidFill>
                <a:effectLst/>
                <a:latin typeface="verdana" panose="020B0604030504040204" pitchFamily="34" charset="0"/>
              </a:rPr>
              <a:t>The purpose of materializing cuboids and constructing OLAP index structures is to speed up the query processing in data cubes.</a:t>
            </a:r>
            <a:endParaRPr lang="en-US" sz="2200" b="0" i="0" u="none" strike="noStrike" dirty="0">
              <a:solidFill>
                <a:srgbClr val="171717"/>
              </a:solidFill>
              <a:effectLst/>
              <a:latin typeface="Open Sans" panose="020B0606030504020204" pitchFamily="34" charset="0"/>
            </a:endParaRPr>
          </a:p>
          <a:p>
            <a:pPr marL="0" indent="0" fontAlgn="base">
              <a:buNone/>
            </a:pPr>
            <a:endParaRPr lang="en-US" sz="2200" b="0" i="0" u="none" strike="noStrike" dirty="0">
              <a:solidFill>
                <a:srgbClr val="171717"/>
              </a:solidFill>
              <a:effectLst/>
              <a:latin typeface="Open Sans" panose="020B0606030504020204" pitchFamily="34" charset="0"/>
            </a:endParaRPr>
          </a:p>
          <a:p>
            <a:pPr marL="0" indent="0" fontAlgn="base">
              <a:buNone/>
            </a:pPr>
            <a:r>
              <a:rPr lang="en-US" sz="2200" b="1" i="0" u="none" strike="noStrike" dirty="0">
                <a:solidFill>
                  <a:srgbClr val="00B050"/>
                </a:solidFill>
                <a:effectLst/>
                <a:latin typeface="verdana" panose="020B0604030504040204" pitchFamily="34" charset="0"/>
              </a:rPr>
              <a:t>Given materialized views, query processing should proceed as follows:</a:t>
            </a:r>
            <a:endParaRPr lang="en-US" sz="2200" b="0" i="0" u="none" strike="noStrike" dirty="0">
              <a:solidFill>
                <a:srgbClr val="00B050"/>
              </a:solidFill>
              <a:effectLst/>
              <a:latin typeface="Open Sans" panose="020B0606030504020204" pitchFamily="34" charset="0"/>
            </a:endParaRPr>
          </a:p>
          <a:p>
            <a:pPr fontAlgn="base">
              <a:buFont typeface="Arial" panose="020B0604020202020204" pitchFamily="34" charset="0"/>
              <a:buChar char="•"/>
            </a:pPr>
            <a:r>
              <a:rPr lang="en-US" sz="2200" b="0" i="0" u="none" strike="noStrike" dirty="0">
                <a:solidFill>
                  <a:srgbClr val="171717"/>
                </a:solidFill>
                <a:effectLst/>
                <a:latin typeface="verdana" panose="020B0604030504040204" pitchFamily="34" charset="0"/>
              </a:rPr>
              <a:t>Determine which operations should be performed on the available cuboids:</a:t>
            </a:r>
          </a:p>
          <a:p>
            <a:pPr lvl="1" fontAlgn="base">
              <a:buFont typeface="Arial" panose="020B0604020202020204" pitchFamily="34" charset="0"/>
              <a:buChar char="•"/>
            </a:pPr>
            <a:r>
              <a:rPr lang="en-US" sz="1837" b="0" i="0" u="none" strike="noStrike" dirty="0">
                <a:solidFill>
                  <a:srgbClr val="171717"/>
                </a:solidFill>
                <a:effectLst/>
                <a:latin typeface="verdana" panose="020B0604030504040204" pitchFamily="34" charset="0"/>
              </a:rPr>
              <a:t>Transform drill, roll, etc. into the corresponding SQL and/or OLAP operations, e.g., dice = selection + projection.</a:t>
            </a:r>
            <a:endParaRPr lang="en-US" sz="1837" b="0" i="0" u="none" strike="noStrike" dirty="0">
              <a:solidFill>
                <a:srgbClr val="171717"/>
              </a:solidFill>
              <a:effectLst/>
              <a:latin typeface="Open Sans" panose="020B0606030504020204" pitchFamily="34" charset="0"/>
            </a:endParaRPr>
          </a:p>
          <a:p>
            <a:pPr fontAlgn="base">
              <a:buFont typeface="Arial" panose="020B0604020202020204" pitchFamily="34" charset="0"/>
              <a:buChar char="•"/>
            </a:pPr>
            <a:r>
              <a:rPr lang="en-US" sz="2200" b="0" i="0" u="none" strike="noStrike" dirty="0">
                <a:solidFill>
                  <a:srgbClr val="171717"/>
                </a:solidFill>
                <a:effectLst/>
                <a:latin typeface="verdana" panose="020B0604030504040204" pitchFamily="34" charset="0"/>
              </a:rPr>
              <a:t>Determine to which materialized cuboid(s) the relevant operations should be applied:</a:t>
            </a:r>
          </a:p>
          <a:p>
            <a:pPr lvl="1" fontAlgn="base">
              <a:buFont typeface="Arial" panose="020B0604020202020204" pitchFamily="34" charset="0"/>
              <a:buChar char="•"/>
            </a:pPr>
            <a:r>
              <a:rPr lang="en-US" sz="1837" b="0" i="0" u="none" strike="noStrike" dirty="0">
                <a:solidFill>
                  <a:srgbClr val="171717"/>
                </a:solidFill>
                <a:effectLst/>
                <a:latin typeface="verdana" panose="020B0604030504040204" pitchFamily="34" charset="0"/>
              </a:rPr>
              <a:t>Suppose that the query to be processed be on {brand, </a:t>
            </a:r>
            <a:r>
              <a:rPr lang="en-US" sz="1837" b="0" i="0" u="none" strike="noStrike" dirty="0" err="1">
                <a:solidFill>
                  <a:srgbClr val="171717"/>
                </a:solidFill>
                <a:effectLst/>
                <a:latin typeface="verdana" panose="020B0604030504040204" pitchFamily="34" charset="0"/>
              </a:rPr>
              <a:t>province_or_state</a:t>
            </a:r>
            <a:r>
              <a:rPr lang="en-US" sz="1837" b="0" i="0" u="none" strike="noStrike" dirty="0">
                <a:solidFill>
                  <a:srgbClr val="171717"/>
                </a:solidFill>
                <a:effectLst/>
                <a:latin typeface="verdana" panose="020B0604030504040204" pitchFamily="34" charset="0"/>
              </a:rPr>
              <a:t>} with the selection constant “year = 2004”, and </a:t>
            </a:r>
          </a:p>
          <a:p>
            <a:pPr lvl="1" fontAlgn="base">
              <a:buFont typeface="Arial" panose="020B0604020202020204" pitchFamily="34" charset="0"/>
              <a:buChar char="•"/>
            </a:pPr>
            <a:r>
              <a:rPr lang="en-US" sz="1837" b="0" i="0" u="none" strike="noStrike" dirty="0">
                <a:solidFill>
                  <a:srgbClr val="171717"/>
                </a:solidFill>
                <a:effectLst/>
                <a:latin typeface="verdana" panose="020B0604030504040204" pitchFamily="34" charset="0"/>
              </a:rPr>
              <a:t>there are 4 materialized cuboids available: {year, </a:t>
            </a:r>
            <a:r>
              <a:rPr lang="en-US" sz="1837" b="0" i="0" u="none" strike="noStrike" dirty="0" err="1">
                <a:solidFill>
                  <a:srgbClr val="171717"/>
                </a:solidFill>
                <a:effectLst/>
                <a:latin typeface="verdana" panose="020B0604030504040204" pitchFamily="34" charset="0"/>
              </a:rPr>
              <a:t>item_name</a:t>
            </a:r>
            <a:r>
              <a:rPr lang="en-US" sz="1837" b="0" i="0" u="none" strike="noStrike" dirty="0">
                <a:solidFill>
                  <a:srgbClr val="171717"/>
                </a:solidFill>
                <a:effectLst/>
                <a:latin typeface="verdana" panose="020B0604030504040204" pitchFamily="34" charset="0"/>
              </a:rPr>
              <a:t>, city}, {year, brand, country}, {year, brand, </a:t>
            </a:r>
            <a:r>
              <a:rPr lang="en-US" sz="1837" b="0" i="0" u="none" strike="noStrike" dirty="0" err="1">
                <a:solidFill>
                  <a:srgbClr val="171717"/>
                </a:solidFill>
                <a:effectLst/>
                <a:latin typeface="verdana" panose="020B0604030504040204" pitchFamily="34" charset="0"/>
              </a:rPr>
              <a:t>province_or_state</a:t>
            </a:r>
            <a:r>
              <a:rPr lang="en-US" sz="1837" b="0" i="0" u="none" strike="noStrike" dirty="0">
                <a:solidFill>
                  <a:srgbClr val="171717"/>
                </a:solidFill>
                <a:effectLst/>
                <a:latin typeface="verdana" panose="020B0604030504040204" pitchFamily="34" charset="0"/>
              </a:rPr>
              <a:t>}, {</a:t>
            </a:r>
            <a:r>
              <a:rPr lang="en-US" sz="1837" b="0" i="0" u="none" strike="noStrike" dirty="0" err="1">
                <a:solidFill>
                  <a:srgbClr val="171717"/>
                </a:solidFill>
                <a:effectLst/>
                <a:latin typeface="verdana" panose="020B0604030504040204" pitchFamily="34" charset="0"/>
              </a:rPr>
              <a:t>item_name</a:t>
            </a:r>
            <a:r>
              <a:rPr lang="en-US" sz="1837" b="0" i="0" u="none" strike="noStrike" dirty="0">
                <a:solidFill>
                  <a:srgbClr val="171717"/>
                </a:solidFill>
                <a:effectLst/>
                <a:latin typeface="verdana" panose="020B0604030504040204" pitchFamily="34" charset="0"/>
              </a:rPr>
              <a:t>, </a:t>
            </a:r>
            <a:r>
              <a:rPr lang="en-US" sz="1837" b="0" i="0" u="none" strike="noStrike" dirty="0" err="1">
                <a:solidFill>
                  <a:srgbClr val="171717"/>
                </a:solidFill>
                <a:effectLst/>
                <a:latin typeface="verdana" panose="020B0604030504040204" pitchFamily="34" charset="0"/>
              </a:rPr>
              <a:t>province_or_state</a:t>
            </a:r>
            <a:r>
              <a:rPr lang="en-US" sz="1837" b="0" i="0" u="none" strike="noStrike" dirty="0">
                <a:solidFill>
                  <a:srgbClr val="171717"/>
                </a:solidFill>
                <a:effectLst/>
                <a:latin typeface="verdana" panose="020B0604030504040204" pitchFamily="34" charset="0"/>
              </a:rPr>
              <a:t>}  where year = 2004</a:t>
            </a:r>
            <a:endParaRPr lang="en-US" sz="1837"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312859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5DA9-FFBD-407C-8635-3F743092AD2C}"/>
              </a:ext>
            </a:extLst>
          </p:cNvPr>
          <p:cNvSpPr>
            <a:spLocks noGrp="1"/>
          </p:cNvSpPr>
          <p:nvPr>
            <p:ph type="title"/>
          </p:nvPr>
        </p:nvSpPr>
        <p:spPr/>
        <p:txBody>
          <a:bodyPr>
            <a:normAutofit fontScale="90000"/>
          </a:bodyPr>
          <a:lstStyle/>
          <a:p>
            <a:r>
              <a:rPr lang="en-US" b="1" dirty="0">
                <a:solidFill>
                  <a:srgbClr val="FF0000"/>
                </a:solidFill>
              </a:rPr>
              <a:t>Data Generalization by Attribute-oriented Induction approach</a:t>
            </a:r>
            <a:endParaRPr lang="en-IN" b="1" dirty="0">
              <a:solidFill>
                <a:srgbClr val="FF0000"/>
              </a:solidFill>
            </a:endParaRPr>
          </a:p>
        </p:txBody>
      </p:sp>
      <p:sp>
        <p:nvSpPr>
          <p:cNvPr id="3" name="Slide Number Placeholder 2">
            <a:extLst>
              <a:ext uri="{FF2B5EF4-FFF2-40B4-BE49-F238E27FC236}">
                <a16:creationId xmlns:a16="http://schemas.microsoft.com/office/drawing/2014/main" id="{0670882C-6A45-4CF5-ADA1-4BCD6706B842}"/>
              </a:ext>
            </a:extLst>
          </p:cNvPr>
          <p:cNvSpPr>
            <a:spLocks noGrp="1"/>
          </p:cNvSpPr>
          <p:nvPr>
            <p:ph type="sldNum" sz="quarter" idx="12"/>
          </p:nvPr>
        </p:nvSpPr>
        <p:spPr/>
        <p:txBody>
          <a:bodyPr/>
          <a:lstStyle/>
          <a:p>
            <a:fld id="{E3591306-41CF-4237-B2B4-5C605DD45071}" type="slidenum">
              <a:rPr lang="en-US" smtClean="0">
                <a:solidFill>
                  <a:srgbClr val="464653"/>
                </a:solidFill>
              </a:rPr>
              <a:pPr/>
              <a:t>112</a:t>
            </a:fld>
            <a:endParaRPr lang="en-US">
              <a:solidFill>
                <a:srgbClr val="464653"/>
              </a:solidFill>
            </a:endParaRPr>
          </a:p>
        </p:txBody>
      </p:sp>
      <p:sp>
        <p:nvSpPr>
          <p:cNvPr id="4" name="Content Placeholder 3">
            <a:extLst>
              <a:ext uri="{FF2B5EF4-FFF2-40B4-BE49-F238E27FC236}">
                <a16:creationId xmlns:a16="http://schemas.microsoft.com/office/drawing/2014/main" id="{A1951D27-EFC6-4B5A-96F4-6578D6E8C996}"/>
              </a:ext>
            </a:extLst>
          </p:cNvPr>
          <p:cNvSpPr>
            <a:spLocks noGrp="1"/>
          </p:cNvSpPr>
          <p:nvPr>
            <p:ph sz="quarter" idx="1"/>
          </p:nvPr>
        </p:nvSpPr>
        <p:spPr>
          <a:xfrm>
            <a:off x="609600" y="1219200"/>
            <a:ext cx="11473543" cy="4937760"/>
          </a:xfrm>
        </p:spPr>
        <p:txBody>
          <a:bodyPr>
            <a:normAutofit fontScale="62500" lnSpcReduction="20000"/>
          </a:bodyPr>
          <a:lstStyle/>
          <a:p>
            <a:r>
              <a:rPr lang="en-US" b="1" i="0" u="none" strike="noStrike" dirty="0">
                <a:solidFill>
                  <a:srgbClr val="00B050"/>
                </a:solidFill>
                <a:effectLst/>
                <a:latin typeface="Open Sans" panose="020B0606030504020204" pitchFamily="34" charset="0"/>
              </a:rPr>
              <a:t>Attribute Oriented Induction In Data Mining - Data Characterization</a:t>
            </a:r>
          </a:p>
          <a:p>
            <a:pPr algn="l" fontAlgn="base"/>
            <a:r>
              <a:rPr lang="en-US" b="1" i="0" u="none" strike="noStrike" dirty="0">
                <a:solidFill>
                  <a:srgbClr val="00B050"/>
                </a:solidFill>
                <a:effectLst/>
                <a:latin typeface="helvetica neue"/>
              </a:rPr>
              <a:t>Attribute-Oriented Induction</a:t>
            </a:r>
            <a:endParaRPr lang="en-US" b="1" i="0" u="none" strike="noStrike" dirty="0">
              <a:solidFill>
                <a:srgbClr val="00B050"/>
              </a:solidFill>
              <a:effectLst/>
              <a:latin typeface="Open Sans" panose="020B0606030504020204" pitchFamily="34" charset="0"/>
            </a:endParaRPr>
          </a:p>
          <a:p>
            <a:pPr algn="just"/>
            <a:r>
              <a:rPr lang="en-US" sz="2900" b="0" i="0" u="none" strike="noStrike" dirty="0">
                <a:solidFill>
                  <a:srgbClr val="171717"/>
                </a:solidFill>
                <a:effectLst/>
                <a:latin typeface="verdana" panose="020B0604030504040204" pitchFamily="34" charset="0"/>
              </a:rPr>
              <a:t>The Attribute-Oriented Induction (AOI) approach to data generalization and summarization – based characterization was first proposed in 1989 (KDD ‘89 workshop) a few years before the introduction of the data cube approach.</a:t>
            </a:r>
            <a:endParaRPr lang="en-US" sz="2900" dirty="0">
              <a:solidFill>
                <a:srgbClr val="171717"/>
              </a:solidFill>
              <a:latin typeface="verdana" panose="020B0604030504040204" pitchFamily="34" charset="0"/>
            </a:endParaRPr>
          </a:p>
          <a:p>
            <a:pPr algn="just"/>
            <a:r>
              <a:rPr lang="en-US" sz="2900" b="0" i="0" u="none" strike="noStrike" dirty="0">
                <a:solidFill>
                  <a:srgbClr val="171717"/>
                </a:solidFill>
                <a:effectLst/>
                <a:latin typeface="verdana" panose="020B0604030504040204" pitchFamily="34" charset="0"/>
              </a:rPr>
              <a:t>The data cube approach can be considered as a data warehouse – based, pre computational – oriented, materialized approach.</a:t>
            </a:r>
            <a:endParaRPr lang="en-US" sz="2900" dirty="0">
              <a:solidFill>
                <a:srgbClr val="171717"/>
              </a:solidFill>
              <a:latin typeface="verdana" panose="020B0604030504040204" pitchFamily="34" charset="0"/>
            </a:endParaRPr>
          </a:p>
          <a:p>
            <a:pPr algn="just"/>
            <a:r>
              <a:rPr lang="en-US" sz="2900" b="0" i="0" u="none" strike="noStrike" dirty="0">
                <a:solidFill>
                  <a:srgbClr val="171717"/>
                </a:solidFill>
                <a:effectLst/>
                <a:latin typeface="verdana" panose="020B0604030504040204" pitchFamily="34" charset="0"/>
              </a:rPr>
              <a:t>It performs off-line aggregation before an OLAP or data mining query is submitted for processing. </a:t>
            </a:r>
            <a:endParaRPr lang="en-US" sz="2900" dirty="0">
              <a:solidFill>
                <a:srgbClr val="171717"/>
              </a:solidFill>
              <a:latin typeface="verdana" panose="020B0604030504040204" pitchFamily="34" charset="0"/>
            </a:endParaRPr>
          </a:p>
          <a:p>
            <a:pPr algn="just"/>
            <a:r>
              <a:rPr lang="en-US" sz="2900" b="0" i="0" u="none" strike="noStrike" dirty="0">
                <a:solidFill>
                  <a:srgbClr val="171717"/>
                </a:solidFill>
                <a:effectLst/>
                <a:latin typeface="verdana" panose="020B0604030504040204" pitchFamily="34" charset="0"/>
              </a:rPr>
              <a:t>On the other hand, the attribute oriented induction approach, at least in its initial proposal, a relational database query – oriented, generalized – based, on-line data analysis technique.</a:t>
            </a:r>
          </a:p>
          <a:p>
            <a:pPr algn="just"/>
            <a:r>
              <a:rPr lang="en-US" sz="2900" b="0" i="0" u="none" strike="noStrike" dirty="0">
                <a:solidFill>
                  <a:srgbClr val="171717"/>
                </a:solidFill>
                <a:effectLst/>
                <a:latin typeface="verdana" panose="020B0604030504040204" pitchFamily="34" charset="0"/>
              </a:rPr>
              <a:t>However, there is no inherent barrier distinguishing the two approaches based on online aggregation versus offline precomputation.</a:t>
            </a:r>
          </a:p>
          <a:p>
            <a:pPr algn="just"/>
            <a:r>
              <a:rPr lang="en-US" sz="2900" b="0" i="0" u="none" strike="noStrike" dirty="0">
                <a:solidFill>
                  <a:srgbClr val="171717"/>
                </a:solidFill>
                <a:effectLst/>
                <a:latin typeface="verdana" panose="020B0604030504040204" pitchFamily="34" charset="0"/>
              </a:rPr>
              <a:t>Some aggregations in the data cube can be computed on-line, while off-line precomputation of multidimensional space can speed up attribute-oriented induction as well.</a:t>
            </a:r>
          </a:p>
          <a:p>
            <a:pPr algn="just"/>
            <a:r>
              <a:rPr lang="en-US" sz="2900" b="0" i="0" u="none" strike="noStrike" dirty="0">
                <a:solidFill>
                  <a:srgbClr val="171717"/>
                </a:solidFill>
                <a:effectLst/>
                <a:latin typeface="verdana" panose="020B0604030504040204" pitchFamily="34" charset="0"/>
              </a:rPr>
              <a:t>It was proposed in 1989 (KDD ‘89 workshop).</a:t>
            </a:r>
            <a:endParaRPr lang="en-US" sz="2900" dirty="0">
              <a:solidFill>
                <a:srgbClr val="171717"/>
              </a:solidFill>
              <a:latin typeface="verdana" panose="020B0604030504040204" pitchFamily="34" charset="0"/>
            </a:endParaRPr>
          </a:p>
          <a:p>
            <a:pPr algn="just"/>
            <a:r>
              <a:rPr lang="en-US" sz="2900" b="0" i="0" u="none" strike="noStrike" dirty="0">
                <a:solidFill>
                  <a:srgbClr val="171717"/>
                </a:solidFill>
                <a:effectLst/>
                <a:latin typeface="verdana" panose="020B0604030504040204" pitchFamily="34" charset="0"/>
              </a:rPr>
              <a:t>It is not confined to categorical data nor particular measures.</a:t>
            </a:r>
            <a:endParaRPr lang="en-IN" dirty="0"/>
          </a:p>
        </p:txBody>
      </p:sp>
    </p:spTree>
    <p:extLst>
      <p:ext uri="{BB962C8B-B14F-4D97-AF65-F5344CB8AC3E}">
        <p14:creationId xmlns:p14="http://schemas.microsoft.com/office/powerpoint/2010/main" val="3583229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09C34-E434-4845-A92D-B7EBF74A3D3F}"/>
              </a:ext>
            </a:extLst>
          </p:cNvPr>
          <p:cNvSpPr>
            <a:spLocks noGrp="1"/>
          </p:cNvSpPr>
          <p:nvPr>
            <p:ph type="sldNum" sz="quarter" idx="12"/>
          </p:nvPr>
        </p:nvSpPr>
        <p:spPr/>
        <p:txBody>
          <a:bodyPr/>
          <a:lstStyle/>
          <a:p>
            <a:fld id="{E3591306-41CF-4237-B2B4-5C605DD45071}" type="slidenum">
              <a:rPr lang="en-US" smtClean="0">
                <a:solidFill>
                  <a:srgbClr val="464653"/>
                </a:solidFill>
              </a:rPr>
              <a:pPr/>
              <a:t>113</a:t>
            </a:fld>
            <a:endParaRPr lang="en-US">
              <a:solidFill>
                <a:srgbClr val="464653"/>
              </a:solidFill>
            </a:endParaRPr>
          </a:p>
        </p:txBody>
      </p:sp>
      <p:sp>
        <p:nvSpPr>
          <p:cNvPr id="4" name="Content Placeholder 3">
            <a:extLst>
              <a:ext uri="{FF2B5EF4-FFF2-40B4-BE49-F238E27FC236}">
                <a16:creationId xmlns:a16="http://schemas.microsoft.com/office/drawing/2014/main" id="{A43DD9DD-4182-40E4-A7A8-126A50E8CB5C}"/>
              </a:ext>
            </a:extLst>
          </p:cNvPr>
          <p:cNvSpPr>
            <a:spLocks noGrp="1"/>
          </p:cNvSpPr>
          <p:nvPr>
            <p:ph sz="quarter" idx="1"/>
          </p:nvPr>
        </p:nvSpPr>
        <p:spPr>
          <a:xfrm>
            <a:off x="609600" y="135889"/>
            <a:ext cx="10972801" cy="6302233"/>
          </a:xfrm>
        </p:spPr>
        <p:txBody>
          <a:bodyPr>
            <a:normAutofit/>
          </a:bodyPr>
          <a:lstStyle/>
          <a:p>
            <a:pPr marL="0" indent="0" algn="l" fontAlgn="base">
              <a:buNone/>
            </a:pPr>
            <a:r>
              <a:rPr lang="en-US" b="1" i="0" u="none" strike="noStrike" dirty="0">
                <a:solidFill>
                  <a:srgbClr val="00B050"/>
                </a:solidFill>
                <a:effectLst/>
                <a:latin typeface="verdana" panose="020B0604030504040204" pitchFamily="34" charset="0"/>
              </a:rPr>
              <a:t>How it is done?</a:t>
            </a:r>
          </a:p>
          <a:p>
            <a:pPr fontAlgn="base"/>
            <a:r>
              <a:rPr lang="en-US" sz="2000" b="0" i="0" u="none" strike="noStrike" dirty="0">
                <a:solidFill>
                  <a:srgbClr val="171717"/>
                </a:solidFill>
                <a:effectLst/>
                <a:latin typeface="verdana" panose="020B0604030504040204" pitchFamily="34" charset="0"/>
              </a:rPr>
              <a:t>Collect the task-relevant data( initial relation) using a relational database query</a:t>
            </a:r>
            <a:endParaRPr lang="en-US" sz="2000" dirty="0">
              <a:solidFill>
                <a:srgbClr val="171717"/>
              </a:solidFill>
              <a:latin typeface="Open Sans" panose="020B0606030504020204" pitchFamily="34" charset="0"/>
            </a:endParaRPr>
          </a:p>
          <a:p>
            <a:pPr fontAlgn="base"/>
            <a:r>
              <a:rPr lang="en-US" sz="2000" b="0" i="0" u="none" strike="noStrike" dirty="0">
                <a:solidFill>
                  <a:srgbClr val="171717"/>
                </a:solidFill>
                <a:effectLst/>
                <a:latin typeface="verdana" panose="020B0604030504040204" pitchFamily="34" charset="0"/>
              </a:rPr>
              <a:t>Perform generalization by attribute removal or attribute generalization.</a:t>
            </a:r>
            <a:endParaRPr lang="en-US" sz="2000" dirty="0">
              <a:solidFill>
                <a:srgbClr val="171717"/>
              </a:solidFill>
              <a:latin typeface="Open Sans" panose="020B0606030504020204" pitchFamily="34" charset="0"/>
            </a:endParaRPr>
          </a:p>
          <a:p>
            <a:pPr fontAlgn="base"/>
            <a:r>
              <a:rPr lang="en-US" sz="2000" b="0" i="0" u="none" strike="noStrike" dirty="0">
                <a:solidFill>
                  <a:srgbClr val="171717"/>
                </a:solidFill>
                <a:effectLst/>
                <a:latin typeface="verdana" panose="020B0604030504040204" pitchFamily="34" charset="0"/>
              </a:rPr>
              <a:t>Apply aggregation by merging identical, generalized tuples and accumulating their respective counts.</a:t>
            </a:r>
            <a:endParaRPr lang="en-US" sz="2000" dirty="0">
              <a:solidFill>
                <a:srgbClr val="171717"/>
              </a:solidFill>
              <a:latin typeface="Open Sans" panose="020B0606030504020204" pitchFamily="34" charset="0"/>
            </a:endParaRPr>
          </a:p>
          <a:p>
            <a:pPr fontAlgn="base"/>
            <a:r>
              <a:rPr lang="en-US" sz="2000" b="0" i="0" u="none" strike="noStrike" dirty="0">
                <a:solidFill>
                  <a:srgbClr val="171717"/>
                </a:solidFill>
                <a:effectLst/>
                <a:latin typeface="verdana" panose="020B0604030504040204" pitchFamily="34" charset="0"/>
              </a:rPr>
              <a:t>Reduces the size of the generalized data set.</a:t>
            </a:r>
            <a:endParaRPr lang="en-US" sz="2000" dirty="0">
              <a:solidFill>
                <a:srgbClr val="171717"/>
              </a:solidFill>
              <a:latin typeface="Open Sans" panose="020B0606030504020204" pitchFamily="34" charset="0"/>
            </a:endParaRPr>
          </a:p>
          <a:p>
            <a:pPr fontAlgn="base"/>
            <a:r>
              <a:rPr lang="en-US" sz="2000" b="0" i="0" u="none" strike="noStrike" dirty="0">
                <a:solidFill>
                  <a:srgbClr val="171717"/>
                </a:solidFill>
                <a:effectLst/>
                <a:latin typeface="verdana" panose="020B0604030504040204" pitchFamily="34" charset="0"/>
              </a:rPr>
              <a:t>Interactive presentation with users.</a:t>
            </a:r>
            <a:endParaRPr lang="en-US" sz="2000" b="0" i="0" u="none" strike="noStrike" dirty="0">
              <a:solidFill>
                <a:srgbClr val="171717"/>
              </a:solidFill>
              <a:effectLst/>
              <a:latin typeface="Open Sans" panose="020B0606030504020204" pitchFamily="34" charset="0"/>
            </a:endParaRPr>
          </a:p>
          <a:p>
            <a:pPr marL="0" indent="0" algn="l" fontAlgn="base">
              <a:buNone/>
            </a:pPr>
            <a:endParaRPr lang="en-US" sz="2200" b="1" i="0" u="none" strike="noStrike" dirty="0">
              <a:solidFill>
                <a:srgbClr val="00B050"/>
              </a:solidFill>
              <a:effectLst/>
              <a:latin typeface="helvetica neue"/>
            </a:endParaRPr>
          </a:p>
          <a:p>
            <a:pPr marL="0" indent="0" algn="l" fontAlgn="base">
              <a:buNone/>
            </a:pPr>
            <a:r>
              <a:rPr lang="en-US" sz="2200" b="1" i="0" u="none" strike="noStrike" dirty="0">
                <a:solidFill>
                  <a:srgbClr val="00B050"/>
                </a:solidFill>
                <a:effectLst/>
                <a:latin typeface="helvetica neue"/>
              </a:rPr>
              <a:t>Basic Principles Of Attribute Oriented Induction</a:t>
            </a:r>
            <a:endParaRPr lang="en-US" sz="2200" b="1" i="0" u="none" strike="noStrike" dirty="0">
              <a:solidFill>
                <a:srgbClr val="00B050"/>
              </a:solidFill>
              <a:effectLst/>
              <a:latin typeface="Open Sans" panose="020B0606030504020204" pitchFamily="34" charset="0"/>
            </a:endParaRPr>
          </a:p>
          <a:p>
            <a:pPr algn="l" fontAlgn="base"/>
            <a:r>
              <a:rPr lang="en-US" sz="2000" b="1" i="0" u="none" strike="noStrike" dirty="0">
                <a:solidFill>
                  <a:srgbClr val="FF0000"/>
                </a:solidFill>
                <a:effectLst/>
                <a:latin typeface="verdana" panose="020B0604030504040204" pitchFamily="34" charset="0"/>
              </a:rPr>
              <a:t>Data focusing: </a:t>
            </a:r>
            <a:endParaRPr lang="en-US" sz="2000" b="1" i="0" u="none" strike="noStrike" dirty="0">
              <a:solidFill>
                <a:srgbClr val="FF0000"/>
              </a:solidFill>
              <a:effectLst/>
              <a:latin typeface="Open Sans" panose="020B0606030504020204" pitchFamily="34" charset="0"/>
            </a:endParaRPr>
          </a:p>
          <a:p>
            <a:pPr algn="l"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Analyzing task-relevant data, including dimensions, and the result is the initial relation.</a:t>
            </a:r>
            <a:endParaRPr lang="en-US" sz="2000" b="0" i="0" u="none" strike="noStrike" dirty="0">
              <a:solidFill>
                <a:srgbClr val="171717"/>
              </a:solidFill>
              <a:effectLst/>
              <a:latin typeface="Open Sans" panose="020B0606030504020204" pitchFamily="34" charset="0"/>
            </a:endParaRPr>
          </a:p>
          <a:p>
            <a:pPr algn="l" fontAlgn="base"/>
            <a:r>
              <a:rPr lang="en-US" sz="2000" b="1" i="0" u="none" strike="noStrike" dirty="0">
                <a:solidFill>
                  <a:srgbClr val="FF0000"/>
                </a:solidFill>
                <a:effectLst/>
                <a:latin typeface="verdana" panose="020B0604030504040204" pitchFamily="34" charset="0"/>
              </a:rPr>
              <a:t>Attribute-removal: </a:t>
            </a:r>
            <a:endParaRPr lang="en-US" sz="2000" b="1" i="0" u="none" strike="noStrike" dirty="0">
              <a:solidFill>
                <a:srgbClr val="FF0000"/>
              </a:solidFill>
              <a:effectLst/>
              <a:latin typeface="Open Sans" panose="020B0606030504020204" pitchFamily="34" charset="0"/>
            </a:endParaRPr>
          </a:p>
          <a:p>
            <a:pPr algn="l"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To remove attribute A if there is a large set of distinct values for A but (1) there is no generalization operator on A, or (2) A’s higher-level concepts are expressed in terms of other attributes.</a:t>
            </a:r>
            <a:endParaRPr lang="en-US" sz="2000"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2627470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7F7BF5-D7F0-4AE1-B0A3-54F84D2936AE}"/>
              </a:ext>
            </a:extLst>
          </p:cNvPr>
          <p:cNvSpPr>
            <a:spLocks noGrp="1"/>
          </p:cNvSpPr>
          <p:nvPr>
            <p:ph type="sldNum" sz="quarter" idx="12"/>
          </p:nvPr>
        </p:nvSpPr>
        <p:spPr/>
        <p:txBody>
          <a:bodyPr/>
          <a:lstStyle/>
          <a:p>
            <a:fld id="{E3591306-41CF-4237-B2B4-5C605DD45071}" type="slidenum">
              <a:rPr lang="en-US" smtClean="0">
                <a:solidFill>
                  <a:srgbClr val="464653"/>
                </a:solidFill>
              </a:rPr>
              <a:pPr/>
              <a:t>114</a:t>
            </a:fld>
            <a:endParaRPr lang="en-US">
              <a:solidFill>
                <a:srgbClr val="464653"/>
              </a:solidFill>
            </a:endParaRPr>
          </a:p>
        </p:txBody>
      </p:sp>
      <p:sp>
        <p:nvSpPr>
          <p:cNvPr id="4" name="Content Placeholder 3">
            <a:extLst>
              <a:ext uri="{FF2B5EF4-FFF2-40B4-BE49-F238E27FC236}">
                <a16:creationId xmlns:a16="http://schemas.microsoft.com/office/drawing/2014/main" id="{15B8E351-88B7-4E9D-8723-3752B98651B4}"/>
              </a:ext>
            </a:extLst>
          </p:cNvPr>
          <p:cNvSpPr>
            <a:spLocks noGrp="1"/>
          </p:cNvSpPr>
          <p:nvPr>
            <p:ph sz="quarter" idx="1"/>
          </p:nvPr>
        </p:nvSpPr>
        <p:spPr>
          <a:xfrm>
            <a:off x="214604" y="135889"/>
            <a:ext cx="11737910" cy="6220462"/>
          </a:xfrm>
        </p:spPr>
        <p:txBody>
          <a:bodyPr>
            <a:normAutofit fontScale="77500" lnSpcReduction="20000"/>
          </a:bodyPr>
          <a:lstStyle/>
          <a:p>
            <a:pPr fontAlgn="base"/>
            <a:r>
              <a:rPr lang="en-US" sz="2600" b="1" i="0" u="none" strike="noStrike" dirty="0">
                <a:solidFill>
                  <a:srgbClr val="FF0000"/>
                </a:solidFill>
                <a:effectLst/>
                <a:latin typeface="verdana" panose="020B0604030504040204" pitchFamily="34" charset="0"/>
              </a:rPr>
              <a:t>Attribute-generalization: </a:t>
            </a:r>
            <a:endParaRPr lang="en-US" sz="2600" b="1" i="0" u="none" strike="noStrike" dirty="0">
              <a:solidFill>
                <a:srgbClr val="FF0000"/>
              </a:solidFill>
              <a:effectLst/>
              <a:latin typeface="Open Sans" panose="020B0606030504020204" pitchFamily="34" charset="0"/>
            </a:endParaRPr>
          </a:p>
          <a:p>
            <a:pPr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If there is a large set of distinct values for A, and there exists a set of generalization operators on A, then select an operator and generalize A. </a:t>
            </a:r>
            <a:endParaRPr lang="en-US" sz="2600" b="0" i="0" u="none" strike="noStrike" dirty="0">
              <a:solidFill>
                <a:srgbClr val="171717"/>
              </a:solidFill>
              <a:effectLst/>
              <a:latin typeface="Open Sans" panose="020B0606030504020204" pitchFamily="34" charset="0"/>
            </a:endParaRPr>
          </a:p>
          <a:p>
            <a:pPr fontAlgn="base"/>
            <a:r>
              <a:rPr lang="en-US" sz="2600" b="1" i="0" u="none" strike="noStrike" dirty="0">
                <a:solidFill>
                  <a:srgbClr val="FF0000"/>
                </a:solidFill>
                <a:effectLst/>
                <a:latin typeface="verdana" panose="020B0604030504040204" pitchFamily="34" charset="0"/>
              </a:rPr>
              <a:t>Attribute-threshold control: </a:t>
            </a:r>
            <a:endParaRPr lang="en-US" sz="2600" b="1" i="0" u="none" strike="noStrike" dirty="0">
              <a:solidFill>
                <a:srgbClr val="FF0000"/>
              </a:solidFill>
              <a:effectLst/>
              <a:latin typeface="Open Sans" panose="020B0606030504020204" pitchFamily="34" charset="0"/>
            </a:endParaRPr>
          </a:p>
          <a:p>
            <a:pPr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Typical 2-8, specified/default.</a:t>
            </a:r>
            <a:endParaRPr lang="en-US" sz="2600" b="0" i="0" u="none" strike="noStrike" dirty="0">
              <a:solidFill>
                <a:srgbClr val="171717"/>
              </a:solidFill>
              <a:effectLst/>
              <a:latin typeface="Open Sans" panose="020B0606030504020204" pitchFamily="34" charset="0"/>
            </a:endParaRPr>
          </a:p>
          <a:p>
            <a:pPr fontAlgn="base"/>
            <a:r>
              <a:rPr lang="en-US" sz="2600" b="1" i="0" u="none" strike="noStrike" dirty="0">
                <a:solidFill>
                  <a:srgbClr val="FF0000"/>
                </a:solidFill>
                <a:effectLst/>
                <a:latin typeface="verdana" panose="020B0604030504040204" pitchFamily="34" charset="0"/>
              </a:rPr>
              <a:t>Generalized relation threshold control (10-30):</a:t>
            </a:r>
            <a:endParaRPr lang="en-US" sz="2600" b="1" i="0" u="none" strike="noStrike" dirty="0">
              <a:solidFill>
                <a:srgbClr val="FF0000"/>
              </a:solidFill>
              <a:effectLst/>
              <a:latin typeface="Open Sans" panose="020B0606030504020204" pitchFamily="34" charset="0"/>
            </a:endParaRPr>
          </a:p>
          <a:p>
            <a:pPr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To control the final relation/rule size.</a:t>
            </a:r>
            <a:endParaRPr lang="en-US" sz="2600" b="0" i="0" u="none" strike="noStrike" dirty="0">
              <a:solidFill>
                <a:srgbClr val="171717"/>
              </a:solidFill>
              <a:effectLst/>
              <a:latin typeface="Open Sans" panose="020B0606030504020204" pitchFamily="34" charset="0"/>
            </a:endParaRPr>
          </a:p>
          <a:p>
            <a:pPr marL="0" indent="0" algn="l" fontAlgn="base">
              <a:buNone/>
            </a:pPr>
            <a:r>
              <a:rPr lang="en-US" sz="2600" b="1" i="0" u="none" strike="noStrike" dirty="0">
                <a:solidFill>
                  <a:srgbClr val="00B050"/>
                </a:solidFill>
                <a:effectLst/>
                <a:latin typeface="helvetica neue"/>
              </a:rPr>
              <a:t>Algorithm for Attribute Oriented Induction</a:t>
            </a:r>
            <a:endParaRPr lang="en-US" sz="2600" b="1" i="0" u="none" strike="noStrike" dirty="0">
              <a:solidFill>
                <a:srgbClr val="00B050"/>
              </a:solidFill>
              <a:effectLst/>
              <a:latin typeface="Open Sans" panose="020B0606030504020204" pitchFamily="34" charset="0"/>
            </a:endParaRPr>
          </a:p>
          <a:p>
            <a:pPr algn="l" fontAlgn="base"/>
            <a:r>
              <a:rPr lang="en-US" sz="2600" b="1" i="0" u="none" strike="noStrike" dirty="0" err="1">
                <a:solidFill>
                  <a:srgbClr val="2C3E50"/>
                </a:solidFill>
                <a:effectLst/>
                <a:latin typeface="verdana" panose="020B0604030504040204" pitchFamily="34" charset="0"/>
              </a:rPr>
              <a:t>InitialRel</a:t>
            </a:r>
            <a:r>
              <a:rPr lang="en-US" sz="2600" b="1" i="0" u="none" strike="noStrike" dirty="0">
                <a:solidFill>
                  <a:srgbClr val="2C3E50"/>
                </a:solidFill>
                <a:effectLst/>
                <a:latin typeface="verdana" panose="020B0604030504040204" pitchFamily="34" charset="0"/>
              </a:rPr>
              <a:t>: </a:t>
            </a:r>
            <a:endParaRPr lang="en-US" sz="2600" b="1" i="0" u="none" strike="noStrike" dirty="0">
              <a:solidFill>
                <a:srgbClr val="2C3E50"/>
              </a:solidFill>
              <a:effectLst/>
              <a:latin typeface="Open Sans" panose="020B0606030504020204" pitchFamily="34" charset="0"/>
            </a:endParaRPr>
          </a:p>
          <a:p>
            <a:pPr algn="l"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It is nothing but query processing of task-relevant data and deriving the initial relation.</a:t>
            </a:r>
            <a:endParaRPr lang="en-US" sz="2600" b="0" i="0" u="none" strike="noStrike" dirty="0">
              <a:solidFill>
                <a:srgbClr val="171717"/>
              </a:solidFill>
              <a:effectLst/>
              <a:latin typeface="Open Sans" panose="020B0606030504020204" pitchFamily="34" charset="0"/>
            </a:endParaRPr>
          </a:p>
          <a:p>
            <a:pPr algn="l" fontAlgn="base"/>
            <a:r>
              <a:rPr lang="en-US" sz="2600" b="1" i="0" u="none" strike="noStrike" dirty="0" err="1">
                <a:solidFill>
                  <a:srgbClr val="2C3E50"/>
                </a:solidFill>
                <a:effectLst/>
                <a:latin typeface="verdana" panose="020B0604030504040204" pitchFamily="34" charset="0"/>
              </a:rPr>
              <a:t>PreGen</a:t>
            </a:r>
            <a:r>
              <a:rPr lang="en-US" sz="2600" b="1" i="0" u="none" strike="noStrike" dirty="0">
                <a:solidFill>
                  <a:srgbClr val="2C3E50"/>
                </a:solidFill>
                <a:effectLst/>
                <a:latin typeface="verdana" panose="020B0604030504040204" pitchFamily="34" charset="0"/>
              </a:rPr>
              <a:t>: </a:t>
            </a:r>
            <a:endParaRPr lang="en-US" sz="2600" b="1" i="0" u="none" strike="noStrike" dirty="0">
              <a:solidFill>
                <a:srgbClr val="2C3E50"/>
              </a:solidFill>
              <a:effectLst/>
              <a:latin typeface="Open Sans" panose="020B0606030504020204" pitchFamily="34" charset="0"/>
            </a:endParaRPr>
          </a:p>
          <a:p>
            <a:pPr algn="l"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It is based on the analysis of the number of distinct values in each attribute and to determine the generalization plan for each attribute: removal? or how high to generalize?</a:t>
            </a:r>
            <a:endParaRPr lang="en-US" sz="2600" b="0" i="0" u="none" strike="noStrike" dirty="0">
              <a:solidFill>
                <a:srgbClr val="171717"/>
              </a:solidFill>
              <a:effectLst/>
              <a:latin typeface="Open Sans" panose="020B0606030504020204" pitchFamily="34" charset="0"/>
            </a:endParaRPr>
          </a:p>
          <a:p>
            <a:pPr algn="l" fontAlgn="base"/>
            <a:r>
              <a:rPr lang="en-US" sz="2600" b="1" i="0" u="none" strike="noStrike" dirty="0" err="1">
                <a:solidFill>
                  <a:srgbClr val="2C3E50"/>
                </a:solidFill>
                <a:effectLst/>
                <a:latin typeface="verdana" panose="020B0604030504040204" pitchFamily="34" charset="0"/>
              </a:rPr>
              <a:t>PrimeGen</a:t>
            </a:r>
            <a:r>
              <a:rPr lang="en-US" sz="2600" b="1" i="0" u="none" strike="noStrike" dirty="0">
                <a:solidFill>
                  <a:srgbClr val="2C3E50"/>
                </a:solidFill>
                <a:effectLst/>
                <a:latin typeface="verdana" panose="020B0604030504040204" pitchFamily="34" charset="0"/>
              </a:rPr>
              <a:t>: </a:t>
            </a:r>
            <a:endParaRPr lang="en-US" sz="2600" b="1" i="0" u="none" strike="noStrike" dirty="0">
              <a:solidFill>
                <a:srgbClr val="2C3E50"/>
              </a:solidFill>
              <a:effectLst/>
              <a:latin typeface="Open Sans" panose="020B0606030504020204" pitchFamily="34" charset="0"/>
            </a:endParaRPr>
          </a:p>
          <a:p>
            <a:pPr algn="l"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It is based on the </a:t>
            </a:r>
            <a:r>
              <a:rPr lang="en-US" sz="2600" b="0" i="0" u="none" strike="noStrike" dirty="0" err="1">
                <a:solidFill>
                  <a:srgbClr val="171717"/>
                </a:solidFill>
                <a:effectLst/>
                <a:latin typeface="verdana" panose="020B0604030504040204" pitchFamily="34" charset="0"/>
              </a:rPr>
              <a:t>PreGen</a:t>
            </a:r>
            <a:r>
              <a:rPr lang="en-US" sz="2600" b="0" i="0" u="none" strike="noStrike" dirty="0">
                <a:solidFill>
                  <a:srgbClr val="171717"/>
                </a:solidFill>
                <a:effectLst/>
                <a:latin typeface="verdana" panose="020B0604030504040204" pitchFamily="34" charset="0"/>
              </a:rPr>
              <a:t> plan and performing the generalization to the right level to derive a “prime generalized relation” and also accumulating the counts.</a:t>
            </a:r>
            <a:br>
              <a:rPr lang="en-US" sz="2600" dirty="0"/>
            </a:br>
            <a:r>
              <a:rPr lang="en-US" sz="2600" b="1" i="0" u="none" strike="noStrike" dirty="0">
                <a:solidFill>
                  <a:srgbClr val="2C3E50"/>
                </a:solidFill>
                <a:effectLst/>
                <a:latin typeface="verdana" panose="020B0604030504040204" pitchFamily="34" charset="0"/>
              </a:rPr>
              <a:t>Presentation: </a:t>
            </a:r>
            <a:endParaRPr lang="en-US" sz="2600" b="1" i="0" u="none" strike="noStrike" dirty="0">
              <a:solidFill>
                <a:srgbClr val="2C3E50"/>
              </a:solidFill>
              <a:effectLst/>
              <a:latin typeface="Open Sans" panose="020B0606030504020204" pitchFamily="34" charset="0"/>
            </a:endParaRPr>
          </a:p>
          <a:p>
            <a:pPr algn="l" fontAlgn="base">
              <a:buFont typeface="Arial" panose="020B0604020202020204" pitchFamily="34" charset="0"/>
              <a:buChar char="•"/>
            </a:pPr>
            <a:r>
              <a:rPr lang="en-US" sz="2600" b="0" i="0" u="none" strike="noStrike" dirty="0">
                <a:solidFill>
                  <a:srgbClr val="171717"/>
                </a:solidFill>
                <a:effectLst/>
                <a:latin typeface="verdana" panose="020B0604030504040204" pitchFamily="34" charset="0"/>
              </a:rPr>
              <a:t>User interaction: (1) adjust levels by drilling, (2) pivoting, (3) mapping into rules, cross tabs, visualization presentations.</a:t>
            </a:r>
            <a:endParaRPr lang="en-US" sz="2600"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2333236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EDEEE5-B7A1-4719-B700-1C5761448C22}"/>
              </a:ext>
            </a:extLst>
          </p:cNvPr>
          <p:cNvSpPr>
            <a:spLocks noGrp="1"/>
          </p:cNvSpPr>
          <p:nvPr>
            <p:ph type="sldNum" sz="quarter" idx="12"/>
          </p:nvPr>
        </p:nvSpPr>
        <p:spPr/>
        <p:txBody>
          <a:bodyPr/>
          <a:lstStyle/>
          <a:p>
            <a:fld id="{E3591306-41CF-4237-B2B4-5C605DD45071}" type="slidenum">
              <a:rPr lang="en-US" smtClean="0">
                <a:solidFill>
                  <a:srgbClr val="464653"/>
                </a:solidFill>
              </a:rPr>
              <a:pPr/>
              <a:t>115</a:t>
            </a:fld>
            <a:endParaRPr lang="en-US">
              <a:solidFill>
                <a:srgbClr val="464653"/>
              </a:solidFill>
            </a:endParaRPr>
          </a:p>
        </p:txBody>
      </p:sp>
      <p:sp>
        <p:nvSpPr>
          <p:cNvPr id="4" name="Content Placeholder 3">
            <a:extLst>
              <a:ext uri="{FF2B5EF4-FFF2-40B4-BE49-F238E27FC236}">
                <a16:creationId xmlns:a16="http://schemas.microsoft.com/office/drawing/2014/main" id="{16377461-66CB-403A-8307-331F11BC8C8A}"/>
              </a:ext>
            </a:extLst>
          </p:cNvPr>
          <p:cNvSpPr>
            <a:spLocks noGrp="1"/>
          </p:cNvSpPr>
          <p:nvPr>
            <p:ph sz="quarter" idx="1"/>
          </p:nvPr>
        </p:nvSpPr>
        <p:spPr>
          <a:xfrm>
            <a:off x="609600" y="135889"/>
            <a:ext cx="10972801" cy="6021071"/>
          </a:xfrm>
        </p:spPr>
        <p:txBody>
          <a:bodyPr>
            <a:normAutofit fontScale="92500" lnSpcReduction="10000"/>
          </a:bodyPr>
          <a:lstStyle/>
          <a:p>
            <a:pPr marL="0" indent="0" algn="l" fontAlgn="base">
              <a:buNone/>
            </a:pPr>
            <a:r>
              <a:rPr lang="en-US" b="1" i="0" u="none" strike="noStrike" dirty="0">
                <a:solidFill>
                  <a:srgbClr val="00B050"/>
                </a:solidFill>
                <a:effectLst/>
                <a:latin typeface="helvetica neue"/>
              </a:rPr>
              <a:t>Example</a:t>
            </a:r>
            <a:endParaRPr lang="en-US" b="1" i="0" u="none" strike="noStrike" dirty="0">
              <a:solidFill>
                <a:srgbClr val="00B050"/>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Let's say there is a University database that is to be characterized, for that its corresponding DMQL will be</a:t>
            </a:r>
            <a:endParaRPr lang="en-US" sz="2000" b="0" i="0" u="none" strike="noStrike" dirty="0">
              <a:solidFill>
                <a:srgbClr val="171717"/>
              </a:solidFill>
              <a:effectLst/>
              <a:latin typeface="Open Sans" panose="020B0606030504020204" pitchFamily="34" charset="0"/>
            </a:endParaRPr>
          </a:p>
          <a:p>
            <a:pPr algn="l" fontAlgn="base"/>
            <a:r>
              <a:rPr lang="en-US" sz="2000" b="1" i="0" u="none" strike="noStrike" dirty="0">
                <a:solidFill>
                  <a:srgbClr val="171717"/>
                </a:solidFill>
                <a:effectLst/>
                <a:latin typeface="verdana" panose="020B0604030504040204" pitchFamily="34" charset="0"/>
              </a:rPr>
              <a:t>use </a:t>
            </a:r>
            <a:r>
              <a:rPr lang="en-US" sz="2000" b="0" i="0" u="none" strike="noStrike" dirty="0" err="1">
                <a:solidFill>
                  <a:srgbClr val="171717"/>
                </a:solidFill>
                <a:effectLst/>
                <a:latin typeface="verdana" panose="020B0604030504040204" pitchFamily="34" charset="0"/>
              </a:rPr>
              <a:t>University_DB</a:t>
            </a:r>
            <a:br>
              <a:rPr lang="en-US" sz="2000" b="0" i="0" u="none" strike="noStrike" dirty="0">
                <a:solidFill>
                  <a:srgbClr val="171717"/>
                </a:solidFill>
                <a:effectLst/>
                <a:latin typeface="verdana" panose="020B0604030504040204" pitchFamily="34" charset="0"/>
              </a:rPr>
            </a:br>
            <a:r>
              <a:rPr lang="en-US" sz="2000" b="1" i="0" u="none" strike="noStrike" dirty="0">
                <a:solidFill>
                  <a:srgbClr val="171717"/>
                </a:solidFill>
                <a:effectLst/>
                <a:latin typeface="verdana" panose="020B0604030504040204" pitchFamily="34" charset="0"/>
              </a:rPr>
              <a:t>mine characteristics as</a:t>
            </a:r>
            <a:r>
              <a:rPr lang="en-US" sz="2000" b="0" i="0" u="none" strike="noStrike" dirty="0">
                <a:solidFill>
                  <a:srgbClr val="171717"/>
                </a:solidFill>
                <a:effectLst/>
                <a:latin typeface="verdana" panose="020B0604030504040204" pitchFamily="34" charset="0"/>
              </a:rPr>
              <a:t> “</a:t>
            </a:r>
            <a:r>
              <a:rPr lang="en-US" sz="2000" b="0" i="0" u="none" strike="noStrike" dirty="0" err="1">
                <a:solidFill>
                  <a:srgbClr val="171717"/>
                </a:solidFill>
                <a:effectLst/>
                <a:latin typeface="verdana" panose="020B0604030504040204" pitchFamily="34" charset="0"/>
              </a:rPr>
              <a:t>Science_Students</a:t>
            </a:r>
            <a:r>
              <a:rPr lang="en-US" sz="2000" b="0" i="0" u="none" strike="noStrike" dirty="0">
                <a:solidFill>
                  <a:srgbClr val="171717"/>
                </a:solidFill>
                <a:effectLst/>
                <a:latin typeface="verdana" panose="020B0604030504040204" pitchFamily="34" charset="0"/>
              </a:rPr>
              <a:t>”</a:t>
            </a:r>
            <a:br>
              <a:rPr lang="en-US" sz="2000" b="0" i="0" u="none" strike="noStrike" dirty="0">
                <a:solidFill>
                  <a:srgbClr val="171717"/>
                </a:solidFill>
                <a:effectLst/>
                <a:latin typeface="verdana" panose="020B0604030504040204" pitchFamily="34" charset="0"/>
              </a:rPr>
            </a:br>
            <a:r>
              <a:rPr lang="en-US" sz="2000" b="1" i="0" u="none" strike="noStrike" dirty="0">
                <a:solidFill>
                  <a:srgbClr val="171717"/>
                </a:solidFill>
                <a:effectLst/>
                <a:latin typeface="verdana" panose="020B0604030504040204" pitchFamily="34" charset="0"/>
              </a:rPr>
              <a:t>in relevance to</a:t>
            </a:r>
            <a:r>
              <a:rPr lang="en-US" sz="2000" b="0" i="0" u="none" strike="noStrike" dirty="0">
                <a:solidFill>
                  <a:srgbClr val="171717"/>
                </a:solidFill>
                <a:effectLst/>
                <a:latin typeface="verdana" panose="020B0604030504040204" pitchFamily="34" charset="0"/>
              </a:rPr>
              <a:t> name, gender, major, </a:t>
            </a:r>
            <a:r>
              <a:rPr lang="en-US" sz="2000" b="0" i="0" u="none" strike="noStrike" dirty="0" err="1">
                <a:solidFill>
                  <a:srgbClr val="171717"/>
                </a:solidFill>
                <a:effectLst/>
                <a:latin typeface="verdana" panose="020B0604030504040204" pitchFamily="34" charset="0"/>
              </a:rPr>
              <a:t>birth_place</a:t>
            </a:r>
            <a:r>
              <a:rPr lang="en-US" sz="2000" b="0" i="0" u="none" strike="noStrike" dirty="0">
                <a:solidFill>
                  <a:srgbClr val="171717"/>
                </a:solidFill>
                <a:effectLst/>
                <a:latin typeface="verdana" panose="020B0604030504040204" pitchFamily="34" charset="0"/>
              </a:rPr>
              <a:t>, </a:t>
            </a:r>
            <a:r>
              <a:rPr lang="en-US" sz="2000" b="0" i="0" u="none" strike="noStrike" dirty="0" err="1">
                <a:solidFill>
                  <a:srgbClr val="171717"/>
                </a:solidFill>
                <a:effectLst/>
                <a:latin typeface="verdana" panose="020B0604030504040204" pitchFamily="34" charset="0"/>
              </a:rPr>
              <a:t>birth_date</a:t>
            </a:r>
            <a:r>
              <a:rPr lang="en-US" sz="2000" b="0" i="0" u="none" strike="noStrike" dirty="0">
                <a:solidFill>
                  <a:srgbClr val="171717"/>
                </a:solidFill>
                <a:effectLst/>
                <a:latin typeface="verdana" panose="020B0604030504040204" pitchFamily="34" charset="0"/>
              </a:rPr>
              <a:t>, residence, </a:t>
            </a:r>
            <a:r>
              <a:rPr lang="en-US" sz="2000" b="0" i="0" u="none" strike="noStrike" dirty="0" err="1">
                <a:solidFill>
                  <a:srgbClr val="171717"/>
                </a:solidFill>
                <a:effectLst/>
                <a:latin typeface="verdana" panose="020B0604030504040204" pitchFamily="34" charset="0"/>
              </a:rPr>
              <a:t>phone_no</a:t>
            </a:r>
            <a:r>
              <a:rPr lang="en-US" sz="2000" b="0" i="0" u="none" strike="noStrike" dirty="0">
                <a:solidFill>
                  <a:srgbClr val="171717"/>
                </a:solidFill>
                <a:effectLst/>
                <a:latin typeface="verdana" panose="020B0604030504040204" pitchFamily="34" charset="0"/>
              </a:rPr>
              <a:t>, GPA</a:t>
            </a:r>
            <a:br>
              <a:rPr lang="en-US" sz="2000" b="0" i="0" u="none" strike="noStrike" dirty="0">
                <a:solidFill>
                  <a:srgbClr val="171717"/>
                </a:solidFill>
                <a:effectLst/>
                <a:latin typeface="verdana" panose="020B0604030504040204" pitchFamily="34" charset="0"/>
              </a:rPr>
            </a:br>
            <a:r>
              <a:rPr lang="en-US" sz="2000" b="1" i="0" u="none" strike="noStrike" dirty="0">
                <a:solidFill>
                  <a:srgbClr val="171717"/>
                </a:solidFill>
                <a:effectLst/>
                <a:latin typeface="verdana" panose="020B0604030504040204" pitchFamily="34" charset="0"/>
              </a:rPr>
              <a:t>from</a:t>
            </a:r>
            <a:r>
              <a:rPr lang="en-US" sz="2000" b="0" i="0" u="none" strike="noStrike" dirty="0">
                <a:solidFill>
                  <a:srgbClr val="171717"/>
                </a:solidFill>
                <a:effectLst/>
                <a:latin typeface="verdana" panose="020B0604030504040204" pitchFamily="34" charset="0"/>
              </a:rPr>
              <a:t> student</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Its corresponding SQL statement can be:</a:t>
            </a:r>
            <a:endParaRPr lang="en-US" sz="2000" b="0" i="0" u="none" strike="noStrike" dirty="0">
              <a:solidFill>
                <a:srgbClr val="171717"/>
              </a:solidFill>
              <a:effectLst/>
              <a:latin typeface="Open Sans" panose="020B0606030504020204" pitchFamily="34" charset="0"/>
            </a:endParaRPr>
          </a:p>
          <a:p>
            <a:pPr algn="l" fontAlgn="base"/>
            <a:r>
              <a:rPr lang="en-US" sz="2000" b="1" i="0" u="none" strike="noStrike" dirty="0">
                <a:solidFill>
                  <a:srgbClr val="171717"/>
                </a:solidFill>
                <a:effectLst/>
                <a:latin typeface="verdana" panose="020B0604030504040204" pitchFamily="34" charset="0"/>
              </a:rPr>
              <a:t>Select </a:t>
            </a:r>
            <a:r>
              <a:rPr lang="en-US" sz="2000" b="0" i="0" u="none" strike="noStrike" dirty="0">
                <a:solidFill>
                  <a:srgbClr val="171717"/>
                </a:solidFill>
                <a:effectLst/>
                <a:latin typeface="verdana" panose="020B0604030504040204" pitchFamily="34" charset="0"/>
              </a:rPr>
              <a:t>name, gender, major, </a:t>
            </a:r>
            <a:r>
              <a:rPr lang="en-US" sz="2000" b="0" i="0" u="none" strike="noStrike" dirty="0" err="1">
                <a:solidFill>
                  <a:srgbClr val="171717"/>
                </a:solidFill>
                <a:effectLst/>
                <a:latin typeface="verdana" panose="020B0604030504040204" pitchFamily="34" charset="0"/>
              </a:rPr>
              <a:t>birth_place</a:t>
            </a:r>
            <a:r>
              <a:rPr lang="en-US" sz="2000" b="0" i="0" u="none" strike="noStrike" dirty="0">
                <a:solidFill>
                  <a:srgbClr val="171717"/>
                </a:solidFill>
                <a:effectLst/>
                <a:latin typeface="verdana" panose="020B0604030504040204" pitchFamily="34" charset="0"/>
              </a:rPr>
              <a:t>, </a:t>
            </a:r>
            <a:r>
              <a:rPr lang="en-US" sz="2000" b="0" i="0" u="none" strike="noStrike" dirty="0" err="1">
                <a:solidFill>
                  <a:srgbClr val="171717"/>
                </a:solidFill>
                <a:effectLst/>
                <a:latin typeface="verdana" panose="020B0604030504040204" pitchFamily="34" charset="0"/>
              </a:rPr>
              <a:t>birth_date</a:t>
            </a:r>
            <a:r>
              <a:rPr lang="en-US" sz="2000" b="0" i="0" u="none" strike="noStrike" dirty="0">
                <a:solidFill>
                  <a:srgbClr val="171717"/>
                </a:solidFill>
                <a:effectLst/>
                <a:latin typeface="verdana" panose="020B0604030504040204" pitchFamily="34" charset="0"/>
              </a:rPr>
              <a:t>, residence, </a:t>
            </a:r>
            <a:r>
              <a:rPr lang="en-US" sz="2000" b="0" i="0" u="none" strike="noStrike" dirty="0" err="1">
                <a:solidFill>
                  <a:srgbClr val="171717"/>
                </a:solidFill>
                <a:effectLst/>
                <a:latin typeface="verdana" panose="020B0604030504040204" pitchFamily="34" charset="0"/>
              </a:rPr>
              <a:t>phone_no</a:t>
            </a:r>
            <a:r>
              <a:rPr lang="en-US" sz="2000" b="0" i="0" u="none" strike="noStrike" dirty="0">
                <a:solidFill>
                  <a:srgbClr val="171717"/>
                </a:solidFill>
                <a:effectLst/>
                <a:latin typeface="verdana" panose="020B0604030504040204" pitchFamily="34" charset="0"/>
              </a:rPr>
              <a:t>, GPA</a:t>
            </a:r>
            <a:br>
              <a:rPr lang="en-US" sz="2000" b="0" i="0" u="none" strike="noStrike" dirty="0">
                <a:solidFill>
                  <a:srgbClr val="171717"/>
                </a:solidFill>
                <a:effectLst/>
                <a:latin typeface="verdana" panose="020B0604030504040204" pitchFamily="34" charset="0"/>
              </a:rPr>
            </a:br>
            <a:r>
              <a:rPr lang="en-US" sz="2000" b="1" i="0" u="none" strike="noStrike" dirty="0">
                <a:solidFill>
                  <a:srgbClr val="171717"/>
                </a:solidFill>
                <a:effectLst/>
                <a:latin typeface="verdana" panose="020B0604030504040204" pitchFamily="34" charset="0"/>
              </a:rPr>
              <a:t>from </a:t>
            </a:r>
            <a:r>
              <a:rPr lang="en-US" sz="2000" b="0" i="0" u="none" strike="noStrike" dirty="0">
                <a:solidFill>
                  <a:srgbClr val="171717"/>
                </a:solidFill>
                <a:effectLst/>
                <a:latin typeface="verdana" panose="020B0604030504040204" pitchFamily="34" charset="0"/>
              </a:rPr>
              <a:t>student</a:t>
            </a:r>
            <a:br>
              <a:rPr lang="en-US" sz="2000" b="0" i="0" u="none" strike="noStrike" dirty="0">
                <a:solidFill>
                  <a:srgbClr val="171717"/>
                </a:solidFill>
                <a:effectLst/>
                <a:latin typeface="verdana" panose="020B0604030504040204" pitchFamily="34" charset="0"/>
              </a:rPr>
            </a:br>
            <a:r>
              <a:rPr lang="en-US" sz="2000" b="1" i="0" u="none" strike="noStrike" dirty="0">
                <a:solidFill>
                  <a:srgbClr val="171717"/>
                </a:solidFill>
                <a:effectLst/>
                <a:latin typeface="verdana" panose="020B0604030504040204" pitchFamily="34" charset="0"/>
              </a:rPr>
              <a:t>where </a:t>
            </a:r>
            <a:r>
              <a:rPr lang="en-US" sz="2000" b="0" i="0" u="none" strike="noStrike" dirty="0">
                <a:solidFill>
                  <a:srgbClr val="171717"/>
                </a:solidFill>
                <a:effectLst/>
                <a:latin typeface="verdana" panose="020B0604030504040204" pitchFamily="34" charset="0"/>
              </a:rPr>
              <a:t>status in {“</a:t>
            </a:r>
            <a:r>
              <a:rPr lang="en-US" sz="2000" b="0" i="0" u="none" strike="noStrike" dirty="0" err="1">
                <a:solidFill>
                  <a:srgbClr val="171717"/>
                </a:solidFill>
                <a:effectLst/>
                <a:latin typeface="verdana" panose="020B0604030504040204" pitchFamily="34" charset="0"/>
              </a:rPr>
              <a:t>Msc</a:t>
            </a:r>
            <a:r>
              <a:rPr lang="en-US" sz="2000" b="0" i="0" u="none" strike="noStrike" dirty="0">
                <a:solidFill>
                  <a:srgbClr val="171717"/>
                </a:solidFill>
                <a:effectLst/>
                <a:latin typeface="verdana" panose="020B0604030504040204" pitchFamily="34" charset="0"/>
              </a:rPr>
              <a:t>”, “MBA”, “Ph.D.” }</a:t>
            </a:r>
            <a:br>
              <a:rPr lang="en-US" sz="2000" b="0" i="0" u="none" strike="noStrike" dirty="0">
                <a:solidFill>
                  <a:srgbClr val="171717"/>
                </a:solidFill>
                <a:effectLst/>
                <a:latin typeface="verdana" panose="020B0604030504040204" pitchFamily="34" charset="0"/>
              </a:rPr>
            </a:br>
            <a:r>
              <a:rPr lang="en-US" sz="2000" b="0" i="0" u="none" strike="noStrike" dirty="0">
                <a:solidFill>
                  <a:srgbClr val="171717"/>
                </a:solidFill>
                <a:effectLst/>
                <a:latin typeface="verdana" panose="020B0604030504040204" pitchFamily="34" charset="0"/>
              </a:rPr>
              <a:t> </a:t>
            </a:r>
            <a:endParaRPr lang="en-US" sz="2000" b="0" i="0" u="none" strike="noStrike" dirty="0">
              <a:solidFill>
                <a:srgbClr val="171717"/>
              </a:solidFill>
              <a:effectLst/>
              <a:latin typeface="Open Sans" panose="020B0606030504020204" pitchFamily="34" charset="0"/>
            </a:endParaRPr>
          </a:p>
          <a:p>
            <a:pPr algn="l" fontAlgn="base"/>
            <a:r>
              <a:rPr lang="en-US" sz="2000" b="0" i="0" u="none" strike="noStrike" dirty="0">
                <a:solidFill>
                  <a:srgbClr val="171717"/>
                </a:solidFill>
                <a:effectLst/>
                <a:latin typeface="verdana" panose="020B0604030504040204" pitchFamily="34" charset="0"/>
              </a:rPr>
              <a:t>Now for this database let's create a characterized view:</a:t>
            </a:r>
            <a:endParaRPr lang="en-US" sz="2000" b="0" i="0" u="none" strike="noStrike" dirty="0">
              <a:solidFill>
                <a:srgbClr val="171717"/>
              </a:solidFill>
              <a:effectLst/>
              <a:latin typeface="Open Sans" panose="020B0606030504020204" pitchFamily="34" charset="0"/>
            </a:endParaRPr>
          </a:p>
          <a:p>
            <a:pPr algn="l" fontAlgn="base"/>
            <a:endParaRPr lang="en-US" sz="2200" b="1" i="0" u="none" strike="noStrike" dirty="0">
              <a:solidFill>
                <a:srgbClr val="2C3E50"/>
              </a:solidFill>
              <a:effectLst/>
              <a:latin typeface="verdana" panose="020B0604030504040204" pitchFamily="34" charset="0"/>
            </a:endParaRPr>
          </a:p>
          <a:p>
            <a:pPr algn="l" fontAlgn="base"/>
            <a:r>
              <a:rPr lang="en-US" sz="2200" b="1" i="0" u="none" strike="noStrike" dirty="0" err="1">
                <a:solidFill>
                  <a:srgbClr val="7030A0"/>
                </a:solidFill>
                <a:effectLst/>
                <a:latin typeface="verdana" panose="020B0604030504040204" pitchFamily="34" charset="0"/>
              </a:rPr>
              <a:t>InitialRel</a:t>
            </a:r>
            <a:r>
              <a:rPr lang="en-US" sz="2200" b="1" i="0" u="none" strike="noStrike" dirty="0">
                <a:solidFill>
                  <a:srgbClr val="7030A0"/>
                </a:solidFill>
                <a:effectLst/>
                <a:latin typeface="verdana" panose="020B0604030504040204" pitchFamily="34" charset="0"/>
              </a:rPr>
              <a:t>:</a:t>
            </a:r>
            <a:endParaRPr lang="en-US" sz="2200" b="1" i="0" u="none" strike="noStrike" dirty="0">
              <a:solidFill>
                <a:srgbClr val="7030A0"/>
              </a:solidFill>
              <a:effectLst/>
              <a:latin typeface="Open Sans" panose="020B0606030504020204" pitchFamily="34" charset="0"/>
            </a:endParaRPr>
          </a:p>
          <a:p>
            <a:pPr algn="l" fontAlgn="base">
              <a:buFont typeface="Arial" panose="020B0604020202020204" pitchFamily="34" charset="0"/>
              <a:buChar char="•"/>
            </a:pPr>
            <a:r>
              <a:rPr lang="en-US" sz="2200" b="0" i="0" u="none" strike="noStrike" dirty="0">
                <a:solidFill>
                  <a:srgbClr val="171717"/>
                </a:solidFill>
                <a:effectLst/>
                <a:latin typeface="verdana" panose="020B0604030504040204" pitchFamily="34" charset="0"/>
              </a:rPr>
              <a:t>From this table, we are querying task-relevant data.</a:t>
            </a:r>
            <a:endParaRPr lang="en-US" sz="22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r>
              <a:rPr lang="en-US" sz="2200" b="0" i="0" u="none" strike="noStrike" dirty="0">
                <a:solidFill>
                  <a:srgbClr val="171717"/>
                </a:solidFill>
                <a:effectLst/>
                <a:latin typeface="verdana" panose="020B0604030504040204" pitchFamily="34" charset="0"/>
              </a:rPr>
              <a:t> From this table, we also removed a few attributes like name and </a:t>
            </a:r>
            <a:r>
              <a:rPr lang="en-US" sz="2200" b="0" i="0" u="none" strike="noStrike" dirty="0" err="1">
                <a:solidFill>
                  <a:srgbClr val="171717"/>
                </a:solidFill>
                <a:effectLst/>
                <a:latin typeface="verdana" panose="020B0604030504040204" pitchFamily="34" charset="0"/>
              </a:rPr>
              <a:t>phoneno</a:t>
            </a:r>
            <a:r>
              <a:rPr lang="en-US" sz="2200" b="0" i="0" u="none" strike="noStrike" dirty="0">
                <a:solidFill>
                  <a:srgbClr val="171717"/>
                </a:solidFill>
                <a:effectLst/>
                <a:latin typeface="verdana" panose="020B0604030504040204" pitchFamily="34" charset="0"/>
              </a:rPr>
              <a:t>, because they make no sense in concluding insights. </a:t>
            </a:r>
            <a:endParaRPr lang="en-US" sz="2200"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596348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AF1287-F7A8-4038-A9FF-C4CCC954CE6E}"/>
              </a:ext>
            </a:extLst>
          </p:cNvPr>
          <p:cNvSpPr>
            <a:spLocks noGrp="1"/>
          </p:cNvSpPr>
          <p:nvPr>
            <p:ph type="sldNum" sz="quarter" idx="12"/>
          </p:nvPr>
        </p:nvSpPr>
        <p:spPr/>
        <p:txBody>
          <a:bodyPr/>
          <a:lstStyle/>
          <a:p>
            <a:fld id="{E3591306-41CF-4237-B2B4-5C605DD45071}" type="slidenum">
              <a:rPr lang="en-US" smtClean="0">
                <a:solidFill>
                  <a:srgbClr val="464653"/>
                </a:solidFill>
              </a:rPr>
              <a:pPr/>
              <a:t>116</a:t>
            </a:fld>
            <a:endParaRPr lang="en-US">
              <a:solidFill>
                <a:srgbClr val="464653"/>
              </a:solidFill>
            </a:endParaRPr>
          </a:p>
        </p:txBody>
      </p:sp>
      <p:sp>
        <p:nvSpPr>
          <p:cNvPr id="4" name="Content Placeholder 3">
            <a:extLst>
              <a:ext uri="{FF2B5EF4-FFF2-40B4-BE49-F238E27FC236}">
                <a16:creationId xmlns:a16="http://schemas.microsoft.com/office/drawing/2014/main" id="{E17CDB0F-DFFF-43E0-87D7-8ABE076EABED}"/>
              </a:ext>
            </a:extLst>
          </p:cNvPr>
          <p:cNvSpPr>
            <a:spLocks noGrp="1"/>
          </p:cNvSpPr>
          <p:nvPr>
            <p:ph sz="quarter" idx="1"/>
          </p:nvPr>
        </p:nvSpPr>
        <p:spPr>
          <a:xfrm>
            <a:off x="609600" y="233265"/>
            <a:ext cx="10972801" cy="5923695"/>
          </a:xfrm>
        </p:spPr>
        <p:txBody>
          <a:bodyPr/>
          <a:lstStyle/>
          <a:p>
            <a:pPr algn="l" fontAlgn="base"/>
            <a:r>
              <a:rPr lang="en-US" sz="1800" b="1" i="0" u="none" strike="noStrike" dirty="0" err="1">
                <a:solidFill>
                  <a:srgbClr val="7030A0"/>
                </a:solidFill>
                <a:effectLst/>
                <a:latin typeface="verdana" panose="020B0604030504040204" pitchFamily="34" charset="0"/>
              </a:rPr>
              <a:t>PreGen</a:t>
            </a:r>
            <a:endParaRPr lang="en-US" sz="1800" b="1" i="0" u="none" strike="noStrike" dirty="0">
              <a:solidFill>
                <a:srgbClr val="7030A0"/>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Now, we have generalized these results by removing a few attributes and retaining important attributes.</a:t>
            </a:r>
            <a:endParaRPr lang="en-US" sz="1800" b="0" i="0" u="none" strike="noStrike" dirty="0">
              <a:solidFill>
                <a:srgbClr val="171717"/>
              </a:solidFill>
              <a:effectLst/>
              <a:latin typeface="Open Sans" panose="020B0606030504020204" pitchFamily="34" charset="0"/>
            </a:endParaRPr>
          </a:p>
          <a:p>
            <a:r>
              <a:rPr lang="en-US" sz="1800" b="0" i="0" u="none" strike="noStrike" dirty="0">
                <a:solidFill>
                  <a:srgbClr val="171717"/>
                </a:solidFill>
                <a:effectLst/>
                <a:latin typeface="verdana" panose="020B0604030504040204" pitchFamily="34" charset="0"/>
              </a:rPr>
              <a:t>And also we have generalized a few attributes by naming them "Country" rather than "</a:t>
            </a:r>
            <a:r>
              <a:rPr lang="en-US" sz="1800" b="0" i="0" u="none" strike="noStrike" dirty="0" err="1">
                <a:solidFill>
                  <a:srgbClr val="171717"/>
                </a:solidFill>
                <a:effectLst/>
                <a:latin typeface="verdana" panose="020B0604030504040204" pitchFamily="34" charset="0"/>
              </a:rPr>
              <a:t>Birth_Place</a:t>
            </a:r>
            <a:r>
              <a:rPr lang="en-US" sz="1800" b="0" i="0" u="none" strike="noStrike" dirty="0">
                <a:solidFill>
                  <a:srgbClr val="171717"/>
                </a:solidFill>
                <a:effectLst/>
                <a:latin typeface="verdana" panose="020B0604030504040204" pitchFamily="34" charset="0"/>
              </a:rPr>
              <a:t>", "Age Range" rather than "</a:t>
            </a:r>
            <a:r>
              <a:rPr lang="en-US" sz="1800" b="0" i="0" u="none" strike="noStrike" dirty="0" err="1">
                <a:solidFill>
                  <a:srgbClr val="171717"/>
                </a:solidFill>
                <a:effectLst/>
                <a:latin typeface="verdana" panose="020B0604030504040204" pitchFamily="34" charset="0"/>
              </a:rPr>
              <a:t>Birth_data</a:t>
            </a:r>
            <a:r>
              <a:rPr lang="en-US" sz="1800" b="0" i="0" u="none" strike="noStrike" dirty="0">
                <a:solidFill>
                  <a:srgbClr val="171717"/>
                </a:solidFill>
                <a:effectLst/>
                <a:latin typeface="verdana" panose="020B0604030504040204" pitchFamily="34" charset="0"/>
              </a:rPr>
              <a:t>", "City" rather than "Residence" and so on as per the table given below.</a:t>
            </a:r>
            <a:endParaRPr lang="en-US" sz="1800" b="0" i="0" u="none" strike="noStrike" dirty="0">
              <a:solidFill>
                <a:srgbClr val="171717"/>
              </a:solidFill>
              <a:effectLst/>
              <a:latin typeface="Open Sans" panose="020B0606030504020204" pitchFamily="34" charset="0"/>
            </a:endParaRPr>
          </a:p>
          <a:p>
            <a:endParaRPr lang="en-IN" dirty="0"/>
          </a:p>
        </p:txBody>
      </p:sp>
      <p:pic>
        <p:nvPicPr>
          <p:cNvPr id="3074" name="Picture 2" descr="attribute oriented induction">
            <a:extLst>
              <a:ext uri="{FF2B5EF4-FFF2-40B4-BE49-F238E27FC236}">
                <a16:creationId xmlns:a16="http://schemas.microsoft.com/office/drawing/2014/main" id="{60574E75-FE1F-4C36-921A-D313F6E3A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763" y="2482203"/>
            <a:ext cx="77724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3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97C4CF-44AF-4674-9934-5D226AE1CD47}"/>
              </a:ext>
            </a:extLst>
          </p:cNvPr>
          <p:cNvSpPr>
            <a:spLocks noGrp="1"/>
          </p:cNvSpPr>
          <p:nvPr>
            <p:ph type="sldNum" sz="quarter" idx="12"/>
          </p:nvPr>
        </p:nvSpPr>
        <p:spPr/>
        <p:txBody>
          <a:bodyPr/>
          <a:lstStyle/>
          <a:p>
            <a:fld id="{E3591306-41CF-4237-B2B4-5C605DD45071}" type="slidenum">
              <a:rPr lang="en-US" smtClean="0">
                <a:solidFill>
                  <a:srgbClr val="464653"/>
                </a:solidFill>
              </a:rPr>
              <a:pPr/>
              <a:t>117</a:t>
            </a:fld>
            <a:endParaRPr lang="en-US">
              <a:solidFill>
                <a:srgbClr val="464653"/>
              </a:solidFill>
            </a:endParaRPr>
          </a:p>
        </p:txBody>
      </p:sp>
      <p:sp>
        <p:nvSpPr>
          <p:cNvPr id="4" name="Content Placeholder 3">
            <a:extLst>
              <a:ext uri="{FF2B5EF4-FFF2-40B4-BE49-F238E27FC236}">
                <a16:creationId xmlns:a16="http://schemas.microsoft.com/office/drawing/2014/main" id="{DB72B15C-8E9E-45D2-9866-0EFD5AB8FEE8}"/>
              </a:ext>
            </a:extLst>
          </p:cNvPr>
          <p:cNvSpPr>
            <a:spLocks noGrp="1"/>
          </p:cNvSpPr>
          <p:nvPr>
            <p:ph sz="quarter" idx="1"/>
          </p:nvPr>
        </p:nvSpPr>
        <p:spPr>
          <a:xfrm>
            <a:off x="609600" y="214604"/>
            <a:ext cx="10972801" cy="5942356"/>
          </a:xfrm>
        </p:spPr>
        <p:txBody>
          <a:bodyPr/>
          <a:lstStyle/>
          <a:p>
            <a:pPr algn="l" fontAlgn="base"/>
            <a:r>
              <a:rPr lang="en-US" sz="1800" b="1" i="0" u="none" strike="noStrike" dirty="0" err="1">
                <a:solidFill>
                  <a:srgbClr val="7030A0"/>
                </a:solidFill>
                <a:effectLst/>
                <a:latin typeface="verdana" panose="020B0604030504040204" pitchFamily="34" charset="0"/>
              </a:rPr>
              <a:t>PrimeGen</a:t>
            </a:r>
            <a:endParaRPr lang="en-US" sz="1800" b="1" i="0" u="none" strike="noStrike" dirty="0">
              <a:solidFill>
                <a:srgbClr val="7030A0"/>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Based on the </a:t>
            </a:r>
            <a:r>
              <a:rPr lang="en-US" sz="1800" b="0" i="0" u="none" strike="noStrike" dirty="0" err="1">
                <a:solidFill>
                  <a:srgbClr val="171717"/>
                </a:solidFill>
                <a:effectLst/>
                <a:latin typeface="verdana" panose="020B0604030504040204" pitchFamily="34" charset="0"/>
              </a:rPr>
              <a:t>PreGen</a:t>
            </a:r>
            <a:r>
              <a:rPr lang="en-US" sz="1800" b="0" i="0" u="none" strike="noStrike" dirty="0">
                <a:solidFill>
                  <a:srgbClr val="171717"/>
                </a:solidFill>
                <a:effectLst/>
                <a:latin typeface="verdana" panose="020B0604030504040204" pitchFamily="34" charset="0"/>
              </a:rPr>
              <a:t> plan we've performed generalization to the right level to derive a “prime generalized relation” and also we've accumulated the counts.</a:t>
            </a:r>
          </a:p>
          <a:p>
            <a:pPr algn="l" fontAlgn="base">
              <a:buFont typeface="Arial" panose="020B0604020202020204" pitchFamily="34" charset="0"/>
              <a:buChar char="•"/>
            </a:pPr>
            <a:endParaRPr lang="en-US" sz="1800" dirty="0">
              <a:solidFill>
                <a:srgbClr val="171717"/>
              </a:solidFill>
              <a:latin typeface="verdana" panose="020B0604030504040204" pitchFamily="34" charset="0"/>
            </a:endParaRPr>
          </a:p>
          <a:p>
            <a:pPr algn="l" fontAlgn="base">
              <a:buFont typeface="Arial" panose="020B0604020202020204" pitchFamily="34" charset="0"/>
              <a:buChar char="•"/>
            </a:pPr>
            <a:endParaRPr lang="en-US" sz="1800" b="0" i="0" u="none" strike="noStrike" dirty="0">
              <a:solidFill>
                <a:srgbClr val="171717"/>
              </a:solidFill>
              <a:effectLst/>
              <a:latin typeface="verdana" panose="020B0604030504040204" pitchFamily="34" charset="0"/>
            </a:endParaRPr>
          </a:p>
          <a:p>
            <a:pPr algn="l" fontAlgn="base">
              <a:buFont typeface="Arial" panose="020B0604020202020204" pitchFamily="34" charset="0"/>
              <a:buChar char="•"/>
            </a:pPr>
            <a:endParaRPr lang="en-US" sz="1800" dirty="0">
              <a:solidFill>
                <a:srgbClr val="171717"/>
              </a:solidFill>
              <a:latin typeface="verdana" panose="020B0604030504040204" pitchFamily="34" charset="0"/>
            </a:endParaRPr>
          </a:p>
          <a:p>
            <a:pPr algn="l" fontAlgn="base"/>
            <a:endParaRPr lang="en-US" sz="1800" b="1" i="0" u="none" strike="noStrike" dirty="0">
              <a:solidFill>
                <a:srgbClr val="2C3E50"/>
              </a:solidFill>
              <a:effectLst/>
              <a:latin typeface="verdana" panose="020B0604030504040204" pitchFamily="34" charset="0"/>
            </a:endParaRPr>
          </a:p>
          <a:p>
            <a:pPr algn="l" fontAlgn="base"/>
            <a:endParaRPr lang="en-US" sz="1800" b="1" dirty="0">
              <a:solidFill>
                <a:srgbClr val="2C3E50"/>
              </a:solidFill>
              <a:latin typeface="verdana" panose="020B0604030504040204" pitchFamily="34" charset="0"/>
            </a:endParaRPr>
          </a:p>
          <a:p>
            <a:pPr algn="l" fontAlgn="base"/>
            <a:r>
              <a:rPr lang="en-US" sz="1800" b="1" i="0" u="none" strike="noStrike" dirty="0">
                <a:solidFill>
                  <a:srgbClr val="7030A0"/>
                </a:solidFill>
                <a:effectLst/>
                <a:latin typeface="verdana" panose="020B0604030504040204" pitchFamily="34" charset="0"/>
              </a:rPr>
              <a:t>Final Results </a:t>
            </a:r>
            <a:endParaRPr lang="en-US" sz="1800" b="1" i="0" u="none" strike="noStrike" dirty="0">
              <a:solidFill>
                <a:srgbClr val="7030A0"/>
              </a:solidFill>
              <a:effectLst/>
              <a:latin typeface="Open Sans" panose="020B0606030504020204" pitchFamily="34" charset="0"/>
            </a:endParaRPr>
          </a:p>
          <a:p>
            <a:pPr algn="l" fontAlgn="base">
              <a:buFont typeface="Arial" panose="020B0604020202020204" pitchFamily="34" charset="0"/>
              <a:buChar char="•"/>
            </a:pPr>
            <a:r>
              <a:rPr lang="en-US" sz="1800" b="0" i="0" u="none" strike="noStrike" dirty="0">
                <a:solidFill>
                  <a:srgbClr val="171717"/>
                </a:solidFill>
                <a:effectLst/>
                <a:latin typeface="verdana" panose="020B0604030504040204" pitchFamily="34" charset="0"/>
              </a:rPr>
              <a:t>Now we've and analyzed and concluded our final generalized results as shown below.</a:t>
            </a:r>
            <a:endParaRPr lang="en-US" sz="1800" b="0" i="0" u="none" strike="noStrike" dirty="0">
              <a:solidFill>
                <a:srgbClr val="171717"/>
              </a:solidFill>
              <a:effectLst/>
              <a:latin typeface="Open Sans" panose="020B0606030504020204" pitchFamily="34" charset="0"/>
            </a:endParaRPr>
          </a:p>
          <a:p>
            <a:pPr algn="l" fontAlgn="base">
              <a:buFont typeface="Arial" panose="020B0604020202020204" pitchFamily="34" charset="0"/>
              <a:buChar char="•"/>
            </a:pPr>
            <a:endParaRPr lang="en-US" b="0" i="0" u="none" strike="noStrike" dirty="0">
              <a:solidFill>
                <a:srgbClr val="171717"/>
              </a:solidFill>
              <a:effectLst/>
              <a:latin typeface="Open Sans" panose="020B0606030504020204" pitchFamily="34" charset="0"/>
            </a:endParaRPr>
          </a:p>
          <a:p>
            <a:endParaRPr lang="en-IN" dirty="0"/>
          </a:p>
        </p:txBody>
      </p:sp>
      <p:pic>
        <p:nvPicPr>
          <p:cNvPr id="4098" name="Picture 2" descr="attribute oriented induction">
            <a:extLst>
              <a:ext uri="{FF2B5EF4-FFF2-40B4-BE49-F238E27FC236}">
                <a16:creationId xmlns:a16="http://schemas.microsoft.com/office/drawing/2014/main" id="{8FD41DDA-D3C6-4699-8572-20EB105D1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133" y="1532805"/>
            <a:ext cx="62293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ttribute oriented induction">
            <a:extLst>
              <a:ext uri="{FF2B5EF4-FFF2-40B4-BE49-F238E27FC236}">
                <a16:creationId xmlns:a16="http://schemas.microsoft.com/office/drawing/2014/main" id="{087848D0-FF8F-4B28-BB73-CE114D649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249" y="4082385"/>
            <a:ext cx="432435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898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C03D-F29A-4548-A4E5-0A5E2D46E20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8DE75D0-5833-497D-8662-BB666D21E2DB}"/>
              </a:ext>
            </a:extLst>
          </p:cNvPr>
          <p:cNvSpPr>
            <a:spLocks noGrp="1"/>
          </p:cNvSpPr>
          <p:nvPr>
            <p:ph type="sldNum" sz="quarter" idx="12"/>
          </p:nvPr>
        </p:nvSpPr>
        <p:spPr/>
        <p:txBody>
          <a:bodyPr/>
          <a:lstStyle/>
          <a:p>
            <a:fld id="{E3591306-41CF-4237-B2B4-5C605DD45071}" type="slidenum">
              <a:rPr lang="en-US" smtClean="0">
                <a:solidFill>
                  <a:srgbClr val="464653"/>
                </a:solidFill>
              </a:rPr>
              <a:pPr/>
              <a:t>118</a:t>
            </a:fld>
            <a:endParaRPr lang="en-US">
              <a:solidFill>
                <a:srgbClr val="464653"/>
              </a:solidFill>
            </a:endParaRPr>
          </a:p>
        </p:txBody>
      </p:sp>
      <p:sp>
        <p:nvSpPr>
          <p:cNvPr id="4" name="Content Placeholder 3">
            <a:extLst>
              <a:ext uri="{FF2B5EF4-FFF2-40B4-BE49-F238E27FC236}">
                <a16:creationId xmlns:a16="http://schemas.microsoft.com/office/drawing/2014/main" id="{C595225C-91DD-4C54-9AC0-5E0700CF473D}"/>
              </a:ext>
            </a:extLst>
          </p:cNvPr>
          <p:cNvSpPr>
            <a:spLocks noGrp="1"/>
          </p:cNvSpPr>
          <p:nvPr>
            <p:ph sz="quarter" idx="1"/>
          </p:nvPr>
        </p:nvSpPr>
        <p:spPr/>
        <p:txBody>
          <a:bodyPr>
            <a:normAutofit/>
          </a:bodyPr>
          <a:lstStyle/>
          <a:p>
            <a:pPr marL="0" indent="0" algn="l" fontAlgn="base">
              <a:buNone/>
            </a:pPr>
            <a:r>
              <a:rPr lang="en-US" b="1" i="0" u="none" strike="noStrike" dirty="0">
                <a:solidFill>
                  <a:srgbClr val="7030A0"/>
                </a:solidFill>
                <a:effectLst/>
                <a:latin typeface="helvetica neue"/>
              </a:rPr>
              <a:t>Presentation Of Results</a:t>
            </a:r>
            <a:endParaRPr lang="en-US" b="1" i="0" u="none" strike="noStrike" dirty="0">
              <a:solidFill>
                <a:srgbClr val="7030A0"/>
              </a:solidFill>
              <a:effectLst/>
              <a:latin typeface="Open Sans" panose="020B0606030504020204" pitchFamily="34" charset="0"/>
            </a:endParaRPr>
          </a:p>
          <a:p>
            <a:pPr algn="just" fontAlgn="base"/>
            <a:r>
              <a:rPr lang="en-US" sz="2000" b="1" i="0" u="none" strike="noStrike" dirty="0">
                <a:solidFill>
                  <a:srgbClr val="00B050"/>
                </a:solidFill>
                <a:effectLst/>
                <a:latin typeface="verdana" panose="020B0604030504040204" pitchFamily="34" charset="0"/>
              </a:rPr>
              <a:t>Generalized relation:</a:t>
            </a:r>
            <a:endParaRPr lang="en-US" sz="2000" b="1" i="0" u="none" strike="noStrike" dirty="0">
              <a:solidFill>
                <a:srgbClr val="00B050"/>
              </a:solidFill>
              <a:effectLst/>
              <a:latin typeface="Open Sans" panose="020B0606030504020204" pitchFamily="34" charset="0"/>
            </a:endParaRPr>
          </a:p>
          <a:p>
            <a:pPr algn="just"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Relations where some or all attributes are generalized, with counts or other aggregation values accumulated.</a:t>
            </a:r>
            <a:endParaRPr lang="en-US" sz="2000" b="0" i="0" u="none" strike="noStrike" dirty="0">
              <a:solidFill>
                <a:srgbClr val="171717"/>
              </a:solidFill>
              <a:effectLst/>
              <a:latin typeface="Open Sans" panose="020B0606030504020204" pitchFamily="34" charset="0"/>
            </a:endParaRPr>
          </a:p>
          <a:p>
            <a:pPr algn="just" fontAlgn="base"/>
            <a:r>
              <a:rPr lang="en-US" sz="2000" b="1" i="0" u="none" strike="noStrike" dirty="0">
                <a:solidFill>
                  <a:srgbClr val="00B050"/>
                </a:solidFill>
                <a:effectLst/>
                <a:latin typeface="verdana" panose="020B0604030504040204" pitchFamily="34" charset="0"/>
              </a:rPr>
              <a:t>Cross-tabulation:</a:t>
            </a:r>
            <a:endParaRPr lang="en-US" sz="2000" b="1" i="0" u="none" strike="noStrike" dirty="0">
              <a:solidFill>
                <a:srgbClr val="00B050"/>
              </a:solidFill>
              <a:effectLst/>
              <a:latin typeface="Open Sans" panose="020B0606030504020204" pitchFamily="34" charset="0"/>
            </a:endParaRPr>
          </a:p>
          <a:p>
            <a:pPr algn="just"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Mapping results into cross-tabulation form (similar to contingency tables). </a:t>
            </a:r>
            <a:endParaRPr lang="en-US" sz="2000" b="0" i="0" u="none" strike="noStrike" dirty="0">
              <a:solidFill>
                <a:srgbClr val="171717"/>
              </a:solidFill>
              <a:effectLst/>
              <a:latin typeface="Open Sans" panose="020B0606030504020204" pitchFamily="34" charset="0"/>
            </a:endParaRPr>
          </a:p>
          <a:p>
            <a:pPr algn="just" fontAlgn="base"/>
            <a:r>
              <a:rPr lang="en-US" sz="2000" b="1" i="0" u="none" strike="noStrike" dirty="0">
                <a:solidFill>
                  <a:srgbClr val="00B050"/>
                </a:solidFill>
                <a:effectLst/>
                <a:latin typeface="verdana" panose="020B0604030504040204" pitchFamily="34" charset="0"/>
              </a:rPr>
              <a:t>Visualization techniques:</a:t>
            </a:r>
            <a:endParaRPr lang="en-US" sz="2000" b="1" i="0" u="none" strike="noStrike" dirty="0">
              <a:solidFill>
                <a:srgbClr val="00B050"/>
              </a:solidFill>
              <a:effectLst/>
              <a:latin typeface="Open Sans" panose="020B0606030504020204" pitchFamily="34" charset="0"/>
            </a:endParaRPr>
          </a:p>
          <a:p>
            <a:pPr algn="just"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Pie charts, bar charts, curves, cubes, and other visual forms.</a:t>
            </a:r>
            <a:endParaRPr lang="en-US" sz="2000" b="0" i="0" u="none" strike="noStrike" dirty="0">
              <a:solidFill>
                <a:srgbClr val="171717"/>
              </a:solidFill>
              <a:effectLst/>
              <a:latin typeface="Open Sans" panose="020B0606030504020204" pitchFamily="34" charset="0"/>
            </a:endParaRPr>
          </a:p>
          <a:p>
            <a:pPr algn="just" fontAlgn="base"/>
            <a:r>
              <a:rPr lang="en-US" sz="2000" b="1" i="0" u="none" strike="noStrike" dirty="0">
                <a:solidFill>
                  <a:srgbClr val="00B050"/>
                </a:solidFill>
                <a:effectLst/>
                <a:latin typeface="verdana" panose="020B0604030504040204" pitchFamily="34" charset="0"/>
              </a:rPr>
              <a:t>Quantitative characteristic rules:</a:t>
            </a:r>
            <a:endParaRPr lang="en-US" sz="2000" b="1" i="0" u="none" strike="noStrike" dirty="0">
              <a:solidFill>
                <a:srgbClr val="00B050"/>
              </a:solidFill>
              <a:effectLst/>
              <a:latin typeface="Open Sans" panose="020B0606030504020204" pitchFamily="34" charset="0"/>
            </a:endParaRPr>
          </a:p>
          <a:p>
            <a:pPr algn="just" fontAlgn="base">
              <a:buFont typeface="Arial" panose="020B0604020202020204" pitchFamily="34" charset="0"/>
              <a:buChar char="•"/>
            </a:pPr>
            <a:r>
              <a:rPr lang="en-US" sz="2000" b="0" i="0" u="none" strike="noStrike" dirty="0">
                <a:solidFill>
                  <a:srgbClr val="171717"/>
                </a:solidFill>
                <a:effectLst/>
                <a:latin typeface="verdana" panose="020B0604030504040204" pitchFamily="34" charset="0"/>
              </a:rPr>
              <a:t>Mapping generalized results in characteristic rules with quantitative information associated with it.</a:t>
            </a:r>
            <a:endParaRPr lang="en-US" sz="2000" b="0" i="0" u="none" strike="noStrike" dirty="0">
              <a:solidFill>
                <a:srgbClr val="171717"/>
              </a:solidFill>
              <a:effectLst/>
              <a:latin typeface="Open Sans" panose="020B0606030504020204" pitchFamily="34" charset="0"/>
            </a:endParaRPr>
          </a:p>
          <a:p>
            <a:pPr marL="0" indent="0">
              <a:buNone/>
            </a:pPr>
            <a:endParaRPr lang="en-IN" dirty="0"/>
          </a:p>
        </p:txBody>
      </p:sp>
    </p:spTree>
    <p:extLst>
      <p:ext uri="{BB962C8B-B14F-4D97-AF65-F5344CB8AC3E}">
        <p14:creationId xmlns:p14="http://schemas.microsoft.com/office/powerpoint/2010/main" val="3805399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7C71-EF2F-439B-9A6B-50F1C3DE6E98}"/>
              </a:ext>
            </a:extLst>
          </p:cNvPr>
          <p:cNvSpPr>
            <a:spLocks noGrp="1"/>
          </p:cNvSpPr>
          <p:nvPr>
            <p:ph type="title"/>
          </p:nvPr>
        </p:nvSpPr>
        <p:spPr/>
        <p:txBody>
          <a:bodyPr/>
          <a:lstStyle/>
          <a:p>
            <a:r>
              <a:rPr lang="en-US" b="1" dirty="0">
                <a:solidFill>
                  <a:srgbClr val="FF0000"/>
                </a:solidFill>
              </a:rPr>
              <a:t>Data Cube Computation Methods</a:t>
            </a:r>
            <a:endParaRPr lang="en-IN" b="1" dirty="0">
              <a:solidFill>
                <a:srgbClr val="FF0000"/>
              </a:solidFill>
            </a:endParaRPr>
          </a:p>
        </p:txBody>
      </p:sp>
      <p:sp>
        <p:nvSpPr>
          <p:cNvPr id="3" name="Slide Number Placeholder 2">
            <a:extLst>
              <a:ext uri="{FF2B5EF4-FFF2-40B4-BE49-F238E27FC236}">
                <a16:creationId xmlns:a16="http://schemas.microsoft.com/office/drawing/2014/main" id="{DAC85A17-5584-4977-8F88-E413B3EB83BB}"/>
              </a:ext>
            </a:extLst>
          </p:cNvPr>
          <p:cNvSpPr>
            <a:spLocks noGrp="1"/>
          </p:cNvSpPr>
          <p:nvPr>
            <p:ph type="sldNum" sz="quarter" idx="12"/>
          </p:nvPr>
        </p:nvSpPr>
        <p:spPr/>
        <p:txBody>
          <a:bodyPr/>
          <a:lstStyle/>
          <a:p>
            <a:fld id="{E3591306-41CF-4237-B2B4-5C605DD45071}" type="slidenum">
              <a:rPr lang="en-US" smtClean="0">
                <a:solidFill>
                  <a:srgbClr val="464653"/>
                </a:solidFill>
              </a:rPr>
              <a:pPr/>
              <a:t>119</a:t>
            </a:fld>
            <a:endParaRPr lang="en-US">
              <a:solidFill>
                <a:srgbClr val="464653"/>
              </a:solidFill>
            </a:endParaRPr>
          </a:p>
        </p:txBody>
      </p:sp>
      <p:sp>
        <p:nvSpPr>
          <p:cNvPr id="4" name="Content Placeholder 3">
            <a:extLst>
              <a:ext uri="{FF2B5EF4-FFF2-40B4-BE49-F238E27FC236}">
                <a16:creationId xmlns:a16="http://schemas.microsoft.com/office/drawing/2014/main" id="{F6D2863E-BD6F-4F3D-843C-41C305744653}"/>
              </a:ext>
            </a:extLst>
          </p:cNvPr>
          <p:cNvSpPr>
            <a:spLocks noGrp="1"/>
          </p:cNvSpPr>
          <p:nvPr>
            <p:ph sz="quarter" idx="1"/>
          </p:nvPr>
        </p:nvSpPr>
        <p:spPr/>
        <p:txBody>
          <a:bodyPr>
            <a:normAutofit fontScale="77500" lnSpcReduction="20000"/>
          </a:bodyPr>
          <a:lstStyle/>
          <a:p>
            <a:pPr algn="just"/>
            <a:r>
              <a:rPr lang="en-US" b="0" i="0" dirty="0">
                <a:solidFill>
                  <a:srgbClr val="222222"/>
                </a:solidFill>
                <a:effectLst/>
                <a:latin typeface="arial" panose="020B0604020202020204" pitchFamily="34" charset="0"/>
              </a:rPr>
              <a:t>Data generalization is a process that abstracts a large set of task-relevant data in a database from a relatively low conceptual level to higher conceptual levels. Users like the ease and flexibility of having large data sets summarized in concise and succinct terms, at different levels of granularity, and from different angles. Such data descriptions help provide an overall picture of the data at hand.</a:t>
            </a:r>
          </a:p>
          <a:p>
            <a:pPr marL="0" indent="0" algn="just">
              <a:buNone/>
            </a:pPr>
            <a:endParaRPr lang="en-US" b="1" i="0" dirty="0">
              <a:solidFill>
                <a:srgbClr val="222222"/>
              </a:solidFill>
              <a:effectLst/>
              <a:latin typeface="arial" panose="020B0604020202020204" pitchFamily="34" charset="0"/>
            </a:endParaRPr>
          </a:p>
          <a:p>
            <a:pPr marL="0" indent="0" algn="just">
              <a:buNone/>
            </a:pPr>
            <a:r>
              <a:rPr lang="en-US" b="1" i="0" dirty="0">
                <a:solidFill>
                  <a:srgbClr val="222222"/>
                </a:solidFill>
                <a:effectLst/>
                <a:latin typeface="arial" panose="020B0604020202020204" pitchFamily="34" charset="0"/>
              </a:rPr>
              <a:t>Efficient Methods for Data Cube Computation</a:t>
            </a:r>
            <a:endParaRPr lang="en-US" b="0" i="0" dirty="0">
              <a:solidFill>
                <a:srgbClr val="222222"/>
              </a:solidFill>
              <a:effectLst/>
              <a:latin typeface="arial" panose="020B0604020202020204" pitchFamily="34" charset="0"/>
            </a:endParaRPr>
          </a:p>
          <a:p>
            <a:pPr algn="just"/>
            <a:r>
              <a:rPr lang="en-US" b="0" i="0" dirty="0">
                <a:solidFill>
                  <a:srgbClr val="222222"/>
                </a:solidFill>
                <a:effectLst/>
                <a:latin typeface="arial" panose="020B0604020202020204" pitchFamily="34" charset="0"/>
              </a:rPr>
              <a:t>Data cube computation is an essential task in data warehouse implementation. The pre computation of all or part of a data cube can greatly reduce the response time and enhance the performance of on-line analytical processing. However, such computation is challenging because it may require substantial computational time and storage space. This section explores efficient methods for data cube computation.</a:t>
            </a:r>
          </a:p>
          <a:p>
            <a:pPr marL="0" indent="0" algn="just">
              <a:buNone/>
            </a:pPr>
            <a:endParaRPr lang="en-US" b="1" i="0" dirty="0">
              <a:solidFill>
                <a:srgbClr val="222222"/>
              </a:solidFill>
              <a:effectLst/>
              <a:latin typeface="arial" panose="020B0604020202020204" pitchFamily="34" charset="0"/>
            </a:endParaRPr>
          </a:p>
          <a:p>
            <a:pPr marL="0" indent="0" algn="just">
              <a:buNone/>
            </a:pPr>
            <a:r>
              <a:rPr lang="en-US" b="1" i="0" dirty="0">
                <a:solidFill>
                  <a:srgbClr val="222222"/>
                </a:solidFill>
                <a:effectLst/>
                <a:latin typeface="arial" panose="020B0604020202020204" pitchFamily="34" charset="0"/>
              </a:rPr>
              <a:t>A Road Map for the Materialization of Different Kinds of Cubes</a:t>
            </a:r>
            <a:endParaRPr lang="en-US" b="0" i="0" dirty="0">
              <a:solidFill>
                <a:srgbClr val="222222"/>
              </a:solidFill>
              <a:effectLst/>
              <a:latin typeface="arial" panose="020B0604020202020204" pitchFamily="34" charset="0"/>
            </a:endParaRPr>
          </a:p>
          <a:p>
            <a:pPr algn="just"/>
            <a:r>
              <a:rPr lang="en-US" b="0" i="0" dirty="0">
                <a:solidFill>
                  <a:srgbClr val="222222"/>
                </a:solidFill>
                <a:effectLst/>
                <a:latin typeface="arial" panose="020B0604020202020204" pitchFamily="34" charset="0"/>
              </a:rPr>
              <a:t>Data cubes facilitate the on-line analytical processing of multidimensional data. For completeness, we begin with a review of the basic terminology involving data cubes. We also introduce a cube cell notation that is useful for describing data cube computation methods.</a:t>
            </a:r>
          </a:p>
          <a:p>
            <a:endParaRPr lang="en-IN" dirty="0"/>
          </a:p>
        </p:txBody>
      </p:sp>
    </p:spTree>
    <p:extLst>
      <p:ext uri="{BB962C8B-B14F-4D97-AF65-F5344CB8AC3E}">
        <p14:creationId xmlns:p14="http://schemas.microsoft.com/office/powerpoint/2010/main" val="443122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12</a:t>
            </a:fld>
            <a:endParaRPr lang="en-IN"/>
          </a:p>
        </p:txBody>
      </p:sp>
      <p:pic>
        <p:nvPicPr>
          <p:cNvPr id="7" name="Picture 6"/>
          <p:cNvPicPr>
            <a:picLocks noChangeAspect="1"/>
          </p:cNvPicPr>
          <p:nvPr/>
        </p:nvPicPr>
        <p:blipFill>
          <a:blip r:embed="rId2"/>
          <a:stretch>
            <a:fillRect/>
          </a:stretch>
        </p:blipFill>
        <p:spPr>
          <a:xfrm>
            <a:off x="1105469" y="487277"/>
            <a:ext cx="9652357" cy="5689686"/>
          </a:xfrm>
          <a:prstGeom prst="rect">
            <a:avLst/>
          </a:prstGeom>
        </p:spPr>
      </p:pic>
    </p:spTree>
    <p:extLst>
      <p:ext uri="{BB962C8B-B14F-4D97-AF65-F5344CB8AC3E}">
        <p14:creationId xmlns:p14="http://schemas.microsoft.com/office/powerpoint/2010/main" val="38399579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041045-C2BC-4354-8D45-5EB689B76140}"/>
              </a:ext>
            </a:extLst>
          </p:cNvPr>
          <p:cNvSpPr>
            <a:spLocks noGrp="1"/>
          </p:cNvSpPr>
          <p:nvPr>
            <p:ph type="sldNum" sz="quarter" idx="12"/>
          </p:nvPr>
        </p:nvSpPr>
        <p:spPr/>
        <p:txBody>
          <a:bodyPr/>
          <a:lstStyle/>
          <a:p>
            <a:fld id="{E3591306-41CF-4237-B2B4-5C605DD45071}" type="slidenum">
              <a:rPr lang="en-US" smtClean="0">
                <a:solidFill>
                  <a:srgbClr val="464653"/>
                </a:solidFill>
              </a:rPr>
              <a:pPr/>
              <a:t>120</a:t>
            </a:fld>
            <a:endParaRPr lang="en-US">
              <a:solidFill>
                <a:srgbClr val="464653"/>
              </a:solidFill>
            </a:endParaRPr>
          </a:p>
        </p:txBody>
      </p:sp>
      <p:sp>
        <p:nvSpPr>
          <p:cNvPr id="4" name="Content Placeholder 3">
            <a:extLst>
              <a:ext uri="{FF2B5EF4-FFF2-40B4-BE49-F238E27FC236}">
                <a16:creationId xmlns:a16="http://schemas.microsoft.com/office/drawing/2014/main" id="{993130E9-47A1-4008-AE6C-7E9858103BB1}"/>
              </a:ext>
            </a:extLst>
          </p:cNvPr>
          <p:cNvSpPr>
            <a:spLocks noGrp="1"/>
          </p:cNvSpPr>
          <p:nvPr>
            <p:ph sz="quarter" idx="1"/>
          </p:nvPr>
        </p:nvSpPr>
        <p:spPr>
          <a:xfrm>
            <a:off x="609600" y="205273"/>
            <a:ext cx="10972801" cy="6516838"/>
          </a:xfrm>
        </p:spPr>
        <p:txBody>
          <a:bodyPr>
            <a:normAutofit fontScale="77500" lnSpcReduction="20000"/>
          </a:bodyPr>
          <a:lstStyle/>
          <a:p>
            <a:r>
              <a:rPr lang="en-US" b="1" dirty="0">
                <a:solidFill>
                  <a:srgbClr val="00B050"/>
                </a:solidFill>
              </a:rPr>
              <a:t>Cube Materialization: Full Cube, Iceberg Cube, Closed Cube, and Shell Cube</a:t>
            </a:r>
          </a:p>
          <a:p>
            <a:endParaRPr lang="en-US" dirty="0"/>
          </a:p>
          <a:p>
            <a:endParaRPr lang="en-US" dirty="0"/>
          </a:p>
          <a:p>
            <a:endParaRPr lang="en-US" dirty="0"/>
          </a:p>
          <a:p>
            <a:endParaRPr lang="en-US" dirty="0"/>
          </a:p>
          <a:p>
            <a:endParaRPr lang="en-US" dirty="0"/>
          </a:p>
          <a:p>
            <a:r>
              <a:rPr lang="en-US" dirty="0"/>
              <a:t>The above figure shows a 3-D data cube for the dimensions A, B, and C, and an aggregate measure, M. A data cube is a lattice of cuboids. Each cuboid represents a group-by. ABC is the base cuboid, containing all three of the dimensions. Here, the aggregate measure, M, is computed for each possible combination of the three dimensions. The base cuboid is the least generalized of all of the cuboids in the data cube. The most generalized cuboid is the apex cuboid, commonly represented as all. It contains one value—it aggregates measure M for all of the tuples stored in the base cuboid. To drill down in the data cube, we move from the apex cuboid, downward in the lattice. To roll up, we move from the base cuboid, upward. For the purposes of our discussion in this chapter, we will always use the term data cube to refer to a lattice of cuboids rather than an individual cuboid.</a:t>
            </a:r>
          </a:p>
          <a:p>
            <a:endParaRPr lang="en-US" dirty="0"/>
          </a:p>
          <a:p>
            <a:r>
              <a:rPr lang="en-US" dirty="0"/>
              <a:t>A cell in the base cuboid is a base cell. A cell from a non base cuboid is an aggregate cell. An aggregate cell aggregates over one or more dimensions, where each aggregated dimension is indicated by a “</a:t>
            </a:r>
          </a:p>
          <a:p>
            <a:endParaRPr lang="en-US" dirty="0"/>
          </a:p>
          <a:p>
            <a:r>
              <a:rPr lang="en-US" dirty="0"/>
              <a:t>” in the cell notation. Suppose we have an n-dimensional data cube. Let a = (a1, a2, : : : , an, measures) be a cell from one of the cuboids making up the data </a:t>
            </a:r>
            <a:r>
              <a:rPr lang="en-US" dirty="0" err="1"/>
              <a:t>cube.We</a:t>
            </a:r>
            <a:r>
              <a:rPr lang="en-US" dirty="0"/>
              <a:t> say that a is an m-dimensional cell (that is, from an m-dimensional cuboid) if exactly m (m ≤ n) values among fa1, a2, : : : , ang are not “ * ”. If m = n, then a is a base cell; otherwise, it is an aggregate cell (i.e., where m &lt; n).</a:t>
            </a:r>
            <a:endParaRPr lang="en-IN" dirty="0"/>
          </a:p>
        </p:txBody>
      </p:sp>
      <p:pic>
        <p:nvPicPr>
          <p:cNvPr id="9" name="Picture 8">
            <a:extLst>
              <a:ext uri="{FF2B5EF4-FFF2-40B4-BE49-F238E27FC236}">
                <a16:creationId xmlns:a16="http://schemas.microsoft.com/office/drawing/2014/main" id="{36792860-EA38-4C19-A227-910A80BE0A24}"/>
              </a:ext>
            </a:extLst>
          </p:cNvPr>
          <p:cNvPicPr>
            <a:picLocks noChangeAspect="1"/>
          </p:cNvPicPr>
          <p:nvPr/>
        </p:nvPicPr>
        <p:blipFill>
          <a:blip r:embed="rId2"/>
          <a:stretch>
            <a:fillRect/>
          </a:stretch>
        </p:blipFill>
        <p:spPr>
          <a:xfrm>
            <a:off x="5346440" y="463226"/>
            <a:ext cx="2879745" cy="1654823"/>
          </a:xfrm>
          <a:prstGeom prst="rect">
            <a:avLst/>
          </a:prstGeom>
        </p:spPr>
      </p:pic>
    </p:spTree>
    <p:extLst>
      <p:ext uri="{BB962C8B-B14F-4D97-AF65-F5344CB8AC3E}">
        <p14:creationId xmlns:p14="http://schemas.microsoft.com/office/powerpoint/2010/main" val="3042782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A9CF91-34B6-41DF-AD89-ADA337E6E595}"/>
              </a:ext>
            </a:extLst>
          </p:cNvPr>
          <p:cNvSpPr>
            <a:spLocks noGrp="1"/>
          </p:cNvSpPr>
          <p:nvPr>
            <p:ph type="sldNum" sz="quarter" idx="12"/>
          </p:nvPr>
        </p:nvSpPr>
        <p:spPr/>
        <p:txBody>
          <a:bodyPr/>
          <a:lstStyle/>
          <a:p>
            <a:fld id="{E3591306-41CF-4237-B2B4-5C605DD45071}" type="slidenum">
              <a:rPr lang="en-US" smtClean="0">
                <a:solidFill>
                  <a:srgbClr val="464653"/>
                </a:solidFill>
              </a:rPr>
              <a:pPr/>
              <a:t>121</a:t>
            </a:fld>
            <a:endParaRPr lang="en-US">
              <a:solidFill>
                <a:srgbClr val="464653"/>
              </a:solidFill>
            </a:endParaRPr>
          </a:p>
        </p:txBody>
      </p:sp>
      <p:sp>
        <p:nvSpPr>
          <p:cNvPr id="4" name="Content Placeholder 3">
            <a:extLst>
              <a:ext uri="{FF2B5EF4-FFF2-40B4-BE49-F238E27FC236}">
                <a16:creationId xmlns:a16="http://schemas.microsoft.com/office/drawing/2014/main" id="{E3644222-A007-4094-A00D-10F4E1804219}"/>
              </a:ext>
            </a:extLst>
          </p:cNvPr>
          <p:cNvSpPr>
            <a:spLocks noGrp="1"/>
          </p:cNvSpPr>
          <p:nvPr>
            <p:ph sz="quarter" idx="1"/>
          </p:nvPr>
        </p:nvSpPr>
        <p:spPr>
          <a:xfrm>
            <a:off x="195944" y="135889"/>
            <a:ext cx="11386458" cy="6021071"/>
          </a:xfrm>
        </p:spPr>
        <p:txBody>
          <a:bodyPr>
            <a:normAutofit fontScale="92500" lnSpcReduction="20000"/>
          </a:bodyPr>
          <a:lstStyle/>
          <a:p>
            <a:pPr algn="just"/>
            <a:r>
              <a:rPr lang="en-US" sz="2400" b="1" i="0" dirty="0">
                <a:solidFill>
                  <a:srgbClr val="00B050"/>
                </a:solidFill>
                <a:effectLst/>
                <a:latin typeface="arial" panose="020B0604020202020204" pitchFamily="34" charset="0"/>
              </a:rPr>
              <a:t>General Strategies for Cube Computation: </a:t>
            </a:r>
            <a:r>
              <a:rPr lang="en-US" sz="2400" b="0" i="0" dirty="0">
                <a:solidFill>
                  <a:srgbClr val="222222"/>
                </a:solidFill>
                <a:effectLst/>
                <a:latin typeface="arial" panose="020B0604020202020204" pitchFamily="34" charset="0"/>
              </a:rPr>
              <a:t>With different kinds of cubes as described above, we can expect that there are a good number of methods for efficient computation. In general, there are two basic data structures used for storing cuboids. Relational tables are used as the basic data structure for the implementation of relational OLAP (ROLAP), while multidimensional arrays are used as the basic data structure in multidimensional OLAP (MOLAP). Although ROLAP and MOLAP may each explore different cube computation techniques, some optimization “tricks” can be shared among the different data representations. The following are general optimization techniques for the efficient computation of data cubes.</a:t>
            </a:r>
          </a:p>
          <a:p>
            <a:pPr algn="just"/>
            <a:r>
              <a:rPr lang="en-US" sz="2400" b="1" i="0" dirty="0">
                <a:solidFill>
                  <a:srgbClr val="00B050"/>
                </a:solidFill>
                <a:effectLst/>
                <a:latin typeface="arial" panose="020B0604020202020204" pitchFamily="34" charset="0"/>
              </a:rPr>
              <a:t>Optimization Technique 1</a:t>
            </a:r>
            <a:r>
              <a:rPr lang="en-US" sz="2400" b="0" i="0" dirty="0">
                <a:solidFill>
                  <a:srgbClr val="00B050"/>
                </a:solidFill>
                <a:effectLst/>
                <a:latin typeface="arial" panose="020B0604020202020204" pitchFamily="34" charset="0"/>
              </a:rPr>
              <a:t>: </a:t>
            </a:r>
            <a:r>
              <a:rPr lang="en-US" sz="2400" b="0" i="0" dirty="0">
                <a:solidFill>
                  <a:srgbClr val="222222"/>
                </a:solidFill>
                <a:effectLst/>
                <a:latin typeface="arial" panose="020B0604020202020204" pitchFamily="34" charset="0"/>
              </a:rPr>
              <a:t>Sorting, hashing, and grouping. Sorting, hashing, and grouping operations should be applied to the dimension attributes in order to reorder and cluster related tuples.</a:t>
            </a:r>
          </a:p>
          <a:p>
            <a:pPr algn="just"/>
            <a:r>
              <a:rPr lang="en-US" sz="2400" b="0" i="0" dirty="0">
                <a:solidFill>
                  <a:srgbClr val="222222"/>
                </a:solidFill>
                <a:effectLst/>
                <a:latin typeface="arial" panose="020B0604020202020204" pitchFamily="34" charset="0"/>
              </a:rPr>
              <a:t>In cube computation, aggregation is performed on the tuples (or cells) that share the same set of dimension values. Thus it is important to explore sorting, hashing, and grouping operations to access and group such data together to facilitate computation of such aggregates. For example, to compute total sales by branch, day, and item, it is more efficient to sort tuples or cells by branch, and then by day, and then group them according to the item name. Efficient implementations of such operations in large data sets have been extensively studied in the database research community. Such implementations can be extended to data cube computation.</a:t>
            </a:r>
          </a:p>
          <a:p>
            <a:endParaRPr lang="en-IN" dirty="0"/>
          </a:p>
        </p:txBody>
      </p:sp>
    </p:spTree>
    <p:extLst>
      <p:ext uri="{BB962C8B-B14F-4D97-AF65-F5344CB8AC3E}">
        <p14:creationId xmlns:p14="http://schemas.microsoft.com/office/powerpoint/2010/main" val="3728417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AF98-D858-497D-B050-3038ECD45870}"/>
              </a:ext>
            </a:extLst>
          </p:cNvPr>
          <p:cNvSpPr>
            <a:spLocks noGrp="1"/>
          </p:cNvSpPr>
          <p:nvPr>
            <p:ph type="title"/>
          </p:nvPr>
        </p:nvSpPr>
        <p:spPr/>
        <p:txBody>
          <a:bodyPr>
            <a:normAutofit/>
          </a:bodyPr>
          <a:lstStyle/>
          <a:p>
            <a:r>
              <a:rPr lang="en-US" b="1" i="0" dirty="0">
                <a:solidFill>
                  <a:srgbClr val="00B050"/>
                </a:solidFill>
                <a:effectLst/>
                <a:latin typeface="arial" panose="020B0604020202020204" pitchFamily="34" charset="0"/>
              </a:rPr>
              <a:t>Multiway Array Aggregation for Full Cube Computation</a:t>
            </a:r>
            <a:endParaRPr lang="en-IN" dirty="0">
              <a:solidFill>
                <a:srgbClr val="00B050"/>
              </a:solidFill>
            </a:endParaRPr>
          </a:p>
        </p:txBody>
      </p:sp>
      <p:sp>
        <p:nvSpPr>
          <p:cNvPr id="3" name="Slide Number Placeholder 2">
            <a:extLst>
              <a:ext uri="{FF2B5EF4-FFF2-40B4-BE49-F238E27FC236}">
                <a16:creationId xmlns:a16="http://schemas.microsoft.com/office/drawing/2014/main" id="{A85BC0B9-144F-4303-AD89-E29835ED25F2}"/>
              </a:ext>
            </a:extLst>
          </p:cNvPr>
          <p:cNvSpPr>
            <a:spLocks noGrp="1"/>
          </p:cNvSpPr>
          <p:nvPr>
            <p:ph type="sldNum" sz="quarter" idx="12"/>
          </p:nvPr>
        </p:nvSpPr>
        <p:spPr/>
        <p:txBody>
          <a:bodyPr/>
          <a:lstStyle/>
          <a:p>
            <a:fld id="{E3591306-41CF-4237-B2B4-5C605DD45071}" type="slidenum">
              <a:rPr lang="en-US" smtClean="0">
                <a:solidFill>
                  <a:srgbClr val="464653"/>
                </a:solidFill>
              </a:rPr>
              <a:pPr/>
              <a:t>122</a:t>
            </a:fld>
            <a:endParaRPr lang="en-US">
              <a:solidFill>
                <a:srgbClr val="464653"/>
              </a:solidFill>
            </a:endParaRPr>
          </a:p>
        </p:txBody>
      </p:sp>
      <p:sp>
        <p:nvSpPr>
          <p:cNvPr id="4" name="Content Placeholder 3">
            <a:extLst>
              <a:ext uri="{FF2B5EF4-FFF2-40B4-BE49-F238E27FC236}">
                <a16:creationId xmlns:a16="http://schemas.microsoft.com/office/drawing/2014/main" id="{4A7DC822-8852-44DB-A672-73A0FD797E1A}"/>
              </a:ext>
            </a:extLst>
          </p:cNvPr>
          <p:cNvSpPr>
            <a:spLocks noGrp="1"/>
          </p:cNvSpPr>
          <p:nvPr>
            <p:ph sz="quarter" idx="1"/>
          </p:nvPr>
        </p:nvSpPr>
        <p:spPr/>
        <p:txBody>
          <a:bodyPr>
            <a:normAutofit fontScale="70000" lnSpcReduction="20000"/>
          </a:bodyPr>
          <a:lstStyle/>
          <a:p>
            <a:pPr algn="just"/>
            <a:r>
              <a:rPr lang="en-US" b="0" i="0" dirty="0">
                <a:solidFill>
                  <a:srgbClr val="222222"/>
                </a:solidFill>
                <a:effectLst/>
                <a:latin typeface="arial" panose="020B0604020202020204" pitchFamily="34" charset="0"/>
              </a:rPr>
              <a:t>The Multiway Array Aggregation (or simply </a:t>
            </a:r>
            <a:r>
              <a:rPr lang="en-US" b="0" i="0" dirty="0" err="1">
                <a:solidFill>
                  <a:srgbClr val="222222"/>
                </a:solidFill>
                <a:effectLst/>
                <a:latin typeface="arial" panose="020B0604020202020204" pitchFamily="34" charset="0"/>
              </a:rPr>
              <a:t>MultiWay</a:t>
            </a:r>
            <a:r>
              <a:rPr lang="en-US" b="0" i="0" dirty="0">
                <a:solidFill>
                  <a:srgbClr val="222222"/>
                </a:solidFill>
                <a:effectLst/>
                <a:latin typeface="arial" panose="020B0604020202020204" pitchFamily="34" charset="0"/>
              </a:rPr>
              <a:t>) method computes a full data cube by using a multidimensional array as its basic data structure. It is a typical MOLAP approach that uses direct array addressing, where dimension values are accessed via the position or index of their corresponding array locations. Hence, </a:t>
            </a:r>
            <a:r>
              <a:rPr lang="en-US" b="0" i="0" dirty="0" err="1">
                <a:solidFill>
                  <a:srgbClr val="222222"/>
                </a:solidFill>
                <a:effectLst/>
                <a:latin typeface="arial" panose="020B0604020202020204" pitchFamily="34" charset="0"/>
              </a:rPr>
              <a:t>MultiWay</a:t>
            </a:r>
            <a:r>
              <a:rPr lang="en-US" b="0" i="0" dirty="0">
                <a:solidFill>
                  <a:srgbClr val="222222"/>
                </a:solidFill>
                <a:effectLst/>
                <a:latin typeface="arial" panose="020B0604020202020204" pitchFamily="34" charset="0"/>
              </a:rPr>
              <a:t> cannot perform any value-based reordering as an optimization technique. A different approach is developed for the array-based cube construction, </a:t>
            </a:r>
            <a:r>
              <a:rPr lang="en-US" b="1" i="0" dirty="0">
                <a:solidFill>
                  <a:srgbClr val="222222"/>
                </a:solidFill>
                <a:effectLst/>
                <a:latin typeface="arial" panose="020B0604020202020204" pitchFamily="34" charset="0"/>
              </a:rPr>
              <a:t>as follows:</a:t>
            </a:r>
            <a:endParaRPr lang="en-US" b="0" i="0" dirty="0">
              <a:solidFill>
                <a:srgbClr val="222222"/>
              </a:solidFill>
              <a:effectLst/>
              <a:latin typeface="arial" panose="020B0604020202020204" pitchFamily="34" charset="0"/>
            </a:endParaRPr>
          </a:p>
          <a:p>
            <a:pPr algn="just"/>
            <a:r>
              <a:rPr lang="en-US" b="0" i="0" dirty="0">
                <a:solidFill>
                  <a:srgbClr val="222222"/>
                </a:solidFill>
                <a:effectLst/>
                <a:latin typeface="arial" panose="020B0604020202020204" pitchFamily="34" charset="0"/>
              </a:rPr>
              <a:t>1. Partition the array into chunks. A chunk is a sub cube that is small enough to fit into the memory available for cube computation. Chunking is a method for dividing an n-dimensional array into small n-dimensional chunks, where each chunk is stored as an object on disk. The chunks are compressed so as to remove wasted space resulting from empty array cells (i.e., cells that do not contain any valid data, whose cell count is zero). For instance, “</a:t>
            </a:r>
            <a:r>
              <a:rPr lang="en-US" b="0" i="0" dirty="0" err="1">
                <a:solidFill>
                  <a:srgbClr val="222222"/>
                </a:solidFill>
                <a:effectLst/>
                <a:latin typeface="arial" panose="020B0604020202020204" pitchFamily="34" charset="0"/>
              </a:rPr>
              <a:t>chunkID</a:t>
            </a:r>
            <a:r>
              <a:rPr lang="en-US" b="0" i="0" dirty="0">
                <a:solidFill>
                  <a:srgbClr val="222222"/>
                </a:solidFill>
                <a:effectLst/>
                <a:latin typeface="arial" panose="020B0604020202020204" pitchFamily="34" charset="0"/>
              </a:rPr>
              <a:t> offset” can be used as a cell addressing mechanism to compress a sparse array structure and when searching for cells within a chunk. Such a compression technique is powerful enough to handle sparse cubes, both on disk and in memory.</a:t>
            </a:r>
          </a:p>
          <a:p>
            <a:pPr algn="just"/>
            <a:r>
              <a:rPr lang="en-US" b="0" i="0" dirty="0">
                <a:solidFill>
                  <a:srgbClr val="222222"/>
                </a:solidFill>
                <a:effectLst/>
                <a:latin typeface="arial" panose="020B0604020202020204" pitchFamily="34" charset="0"/>
              </a:rPr>
              <a:t>2. Compute aggregates by visiting (i.e., accessing the values at) cube cells. The order in which cells are visited can be optimized so as to minimize the number of times that each cell must be revisited, thereby reducing memory access and storage costs. The trick is to exploit this ordering so that partial aggregates can be computed simultaneously, and any unnecessary revisiting of cells is avoided.</a:t>
            </a:r>
          </a:p>
          <a:p>
            <a:pPr algn="just"/>
            <a:r>
              <a:rPr lang="en-US" b="0" i="0" dirty="0">
                <a:solidFill>
                  <a:srgbClr val="222222"/>
                </a:solidFill>
                <a:effectLst/>
                <a:latin typeface="arial" panose="020B0604020202020204" pitchFamily="34" charset="0"/>
              </a:rPr>
              <a:t>Because this chunking technique involves “overlapping” some of the aggregation computations, it is referred to as multiway array aggregation. It performs simultaneous aggregation—that is, it computes aggregations simultaneously on multiple dimensions.</a:t>
            </a:r>
          </a:p>
          <a:p>
            <a:endParaRPr lang="en-IN" dirty="0"/>
          </a:p>
        </p:txBody>
      </p:sp>
    </p:spTree>
    <p:extLst>
      <p:ext uri="{BB962C8B-B14F-4D97-AF65-F5344CB8AC3E}">
        <p14:creationId xmlns:p14="http://schemas.microsoft.com/office/powerpoint/2010/main" val="42793260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8515F7-AC59-408C-B4D6-C43BAB6F651B}"/>
              </a:ext>
            </a:extLst>
          </p:cNvPr>
          <p:cNvSpPr>
            <a:spLocks noGrp="1"/>
          </p:cNvSpPr>
          <p:nvPr>
            <p:ph type="sldNum" sz="quarter" idx="12"/>
          </p:nvPr>
        </p:nvSpPr>
        <p:spPr/>
        <p:txBody>
          <a:bodyPr/>
          <a:lstStyle/>
          <a:p>
            <a:fld id="{E3591306-41CF-4237-B2B4-5C605DD45071}" type="slidenum">
              <a:rPr lang="en-US" smtClean="0">
                <a:solidFill>
                  <a:srgbClr val="464653"/>
                </a:solidFill>
              </a:rPr>
              <a:pPr/>
              <a:t>123</a:t>
            </a:fld>
            <a:endParaRPr lang="en-US">
              <a:solidFill>
                <a:srgbClr val="464653"/>
              </a:solidFill>
            </a:endParaRPr>
          </a:p>
        </p:txBody>
      </p:sp>
      <p:sp>
        <p:nvSpPr>
          <p:cNvPr id="4" name="Content Placeholder 3">
            <a:extLst>
              <a:ext uri="{FF2B5EF4-FFF2-40B4-BE49-F238E27FC236}">
                <a16:creationId xmlns:a16="http://schemas.microsoft.com/office/drawing/2014/main" id="{CC16F92C-7338-42D9-B5D9-A50E2B81CA85}"/>
              </a:ext>
            </a:extLst>
          </p:cNvPr>
          <p:cNvSpPr>
            <a:spLocks noGrp="1"/>
          </p:cNvSpPr>
          <p:nvPr>
            <p:ph sz="quarter" idx="1"/>
          </p:nvPr>
        </p:nvSpPr>
        <p:spPr>
          <a:xfrm>
            <a:off x="609600" y="135889"/>
            <a:ext cx="10972801" cy="6460854"/>
          </a:xfrm>
        </p:spPr>
        <p:txBody>
          <a:bodyPr>
            <a:normAutofit fontScale="70000" lnSpcReduction="20000"/>
          </a:bodyPr>
          <a:lstStyle/>
          <a:p>
            <a:r>
              <a:rPr lang="en-US" b="1" dirty="0">
                <a:solidFill>
                  <a:srgbClr val="00B050"/>
                </a:solidFill>
              </a:rPr>
              <a:t>BUC: Computing Iceberg Cubes from the Apex Cuboid Downward</a:t>
            </a:r>
          </a:p>
          <a:p>
            <a:pPr algn="just"/>
            <a:r>
              <a:rPr lang="en-US" dirty="0"/>
              <a:t>BUC is an algorithm for the computation of sparse and iceberg cubes. Unlike Multi Way, BUC constructs the cube from the apex cuboid toward the base cuboid. This allows BUC to share data partitioning costs. This order of processing also allows </a:t>
            </a:r>
            <a:r>
              <a:rPr lang="en-US" dirty="0" err="1"/>
              <a:t>BUCto</a:t>
            </a:r>
            <a:r>
              <a:rPr lang="en-US" dirty="0"/>
              <a:t> prune during construction, using the </a:t>
            </a:r>
            <a:r>
              <a:rPr lang="en-US" dirty="0" err="1"/>
              <a:t>Apriori</a:t>
            </a:r>
            <a:r>
              <a:rPr lang="en-US" dirty="0"/>
              <a:t> property.</a:t>
            </a:r>
          </a:p>
          <a:p>
            <a:pPr algn="just"/>
            <a:endParaRPr lang="en-US" dirty="0"/>
          </a:p>
          <a:p>
            <a:pPr algn="just"/>
            <a:r>
              <a:rPr lang="en-US" dirty="0"/>
              <a:t>Figure shows a lattice of cuboids, making up a 3-D data cube with the dimensions A, B, and C. The apex (0-D) cuboid, representing the concept all is at the top of the lattice. This is the most aggregated or generalized level. The 3-D base cuboid, ABC, is at the bottom of the lattice. It is the least aggregated (most detailed or specialized) level. This representation of a lattice of cuboids, with the apex at the top and the base at the bottom, is commonly accepted in data warehousing. It consolidates the notions of drill-down (where we can move from a highly aggregated cell to lower, more detailed cells) and roll-up (where we can move from detailed, low-level cells to higher level, more aggregated cells).</a:t>
            </a:r>
          </a:p>
          <a:p>
            <a:pPr algn="just"/>
            <a:endParaRPr lang="en-US" dirty="0"/>
          </a:p>
          <a:p>
            <a:pPr algn="just"/>
            <a:r>
              <a:rPr lang="en-US" dirty="0"/>
              <a:t>BUC stands for “Bottom-Up Construction.” However, according to the lattice convention described above and used throughout this book, the order of processing of BUC is actually top-down! The authors of BUC view a lattice of cuboids in the reverse order, with the apex cuboid at the bottom and the base cuboid at the top. In that view, BUC does bottom-up construction. However, because we adopt the application worldview where drill-down refers to drilling from the apex cuboid down toward the base cuboid, the exploration process of BUC is regarded as top-down. BUC’s exploration for the computation of a 3-D data cube is shown in Figure 4.5.</a:t>
            </a:r>
          </a:p>
          <a:p>
            <a:pPr algn="just"/>
            <a:endParaRPr lang="en-US" dirty="0"/>
          </a:p>
          <a:p>
            <a:pPr algn="just"/>
            <a:r>
              <a:rPr lang="en-US" dirty="0"/>
              <a:t>The BUC algorithm is shown in Figure 4.6. We first give an explanation of the algorithm and then follow up with an example. Initially, the algorithm is called with the input relation (set of tuples). BUC aggregates the entire input (line 1) and writes</a:t>
            </a:r>
          </a:p>
          <a:p>
            <a:endParaRPr lang="en-US" dirty="0"/>
          </a:p>
          <a:p>
            <a:r>
              <a:rPr lang="en-US" dirty="0"/>
              <a:t> </a:t>
            </a:r>
          </a:p>
          <a:p>
            <a:endParaRPr lang="en-IN" dirty="0"/>
          </a:p>
        </p:txBody>
      </p:sp>
    </p:spTree>
    <p:extLst>
      <p:ext uri="{BB962C8B-B14F-4D97-AF65-F5344CB8AC3E}">
        <p14:creationId xmlns:p14="http://schemas.microsoft.com/office/powerpoint/2010/main" val="2866951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570E-9AF1-4ECB-ACFC-9AAEF9E5D85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590C1BA-7ACD-4A83-BC62-C255C2D93C75}"/>
              </a:ext>
            </a:extLst>
          </p:cNvPr>
          <p:cNvSpPr>
            <a:spLocks noGrp="1"/>
          </p:cNvSpPr>
          <p:nvPr>
            <p:ph type="sldNum" sz="quarter" idx="12"/>
          </p:nvPr>
        </p:nvSpPr>
        <p:spPr/>
        <p:txBody>
          <a:bodyPr/>
          <a:lstStyle/>
          <a:p>
            <a:fld id="{E3591306-41CF-4237-B2B4-5C605DD45071}" type="slidenum">
              <a:rPr lang="en-US" smtClean="0">
                <a:solidFill>
                  <a:srgbClr val="464653"/>
                </a:solidFill>
              </a:rPr>
              <a:pPr/>
              <a:t>124</a:t>
            </a:fld>
            <a:endParaRPr lang="en-US">
              <a:solidFill>
                <a:srgbClr val="464653"/>
              </a:solidFill>
            </a:endParaRPr>
          </a:p>
        </p:txBody>
      </p:sp>
      <p:sp>
        <p:nvSpPr>
          <p:cNvPr id="4" name="Content Placeholder 3">
            <a:extLst>
              <a:ext uri="{FF2B5EF4-FFF2-40B4-BE49-F238E27FC236}">
                <a16:creationId xmlns:a16="http://schemas.microsoft.com/office/drawing/2014/main" id="{33C5A64F-AF98-41A0-8592-9D4CDDD3CC74}"/>
              </a:ext>
            </a:extLst>
          </p:cNvPr>
          <p:cNvSpPr>
            <a:spLocks noGrp="1"/>
          </p:cNvSpPr>
          <p:nvPr>
            <p:ph sz="quarter" idx="1"/>
          </p:nvPr>
        </p:nvSpPr>
        <p:spPr>
          <a:xfrm>
            <a:off x="469641" y="1601471"/>
            <a:ext cx="10972801" cy="4937760"/>
          </a:xfrm>
        </p:spPr>
        <p:txBody>
          <a:bodyPr/>
          <a:lstStyle/>
          <a:p>
            <a:r>
              <a:rPr lang="en-US" dirty="0"/>
              <a:t>Algorithm: BUC. Algorithm for the computation of sparse and iceberg cubes.</a:t>
            </a:r>
          </a:p>
          <a:p>
            <a:endParaRPr lang="en-IN" dirty="0"/>
          </a:p>
        </p:txBody>
      </p:sp>
      <p:pic>
        <p:nvPicPr>
          <p:cNvPr id="6" name="Picture 5">
            <a:extLst>
              <a:ext uri="{FF2B5EF4-FFF2-40B4-BE49-F238E27FC236}">
                <a16:creationId xmlns:a16="http://schemas.microsoft.com/office/drawing/2014/main" id="{0A019F6E-5BE4-4D09-BDE7-D81C65213D57}"/>
              </a:ext>
            </a:extLst>
          </p:cNvPr>
          <p:cNvPicPr>
            <a:picLocks noChangeAspect="1"/>
          </p:cNvPicPr>
          <p:nvPr/>
        </p:nvPicPr>
        <p:blipFill>
          <a:blip r:embed="rId2"/>
          <a:stretch>
            <a:fillRect/>
          </a:stretch>
        </p:blipFill>
        <p:spPr>
          <a:xfrm>
            <a:off x="2363371" y="2038350"/>
            <a:ext cx="5751929" cy="3961234"/>
          </a:xfrm>
          <a:prstGeom prst="rect">
            <a:avLst/>
          </a:prstGeom>
        </p:spPr>
      </p:pic>
    </p:spTree>
    <p:extLst>
      <p:ext uri="{BB962C8B-B14F-4D97-AF65-F5344CB8AC3E}">
        <p14:creationId xmlns:p14="http://schemas.microsoft.com/office/powerpoint/2010/main" val="38696090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0230-A7EF-41A0-A85A-C49C52BDBA6D}"/>
              </a:ext>
            </a:extLst>
          </p:cNvPr>
          <p:cNvSpPr>
            <a:spLocks noGrp="1"/>
          </p:cNvSpPr>
          <p:nvPr>
            <p:ph type="title"/>
          </p:nvPr>
        </p:nvSpPr>
        <p:spPr/>
        <p:txBody>
          <a:bodyPr>
            <a:normAutofit fontScale="90000"/>
          </a:bodyPr>
          <a:lstStyle/>
          <a:p>
            <a:r>
              <a:rPr lang="en-US" b="1" i="0" dirty="0">
                <a:solidFill>
                  <a:srgbClr val="00B050"/>
                </a:solidFill>
                <a:effectLst/>
                <a:latin typeface="arial" panose="020B0604020202020204" pitchFamily="34" charset="0"/>
              </a:rPr>
              <a:t>Star-Cubing: Computing Iceberg Cubes Using a Dynamic Star-tree Structure</a:t>
            </a:r>
            <a:endParaRPr lang="en-IN" dirty="0">
              <a:solidFill>
                <a:srgbClr val="00B050"/>
              </a:solidFill>
            </a:endParaRPr>
          </a:p>
        </p:txBody>
      </p:sp>
      <p:sp>
        <p:nvSpPr>
          <p:cNvPr id="3" name="Slide Number Placeholder 2">
            <a:extLst>
              <a:ext uri="{FF2B5EF4-FFF2-40B4-BE49-F238E27FC236}">
                <a16:creationId xmlns:a16="http://schemas.microsoft.com/office/drawing/2014/main" id="{F73570AB-BE4A-4F58-AFBA-3A40B1001CF6}"/>
              </a:ext>
            </a:extLst>
          </p:cNvPr>
          <p:cNvSpPr>
            <a:spLocks noGrp="1"/>
          </p:cNvSpPr>
          <p:nvPr>
            <p:ph type="sldNum" sz="quarter" idx="12"/>
          </p:nvPr>
        </p:nvSpPr>
        <p:spPr/>
        <p:txBody>
          <a:bodyPr/>
          <a:lstStyle/>
          <a:p>
            <a:fld id="{E3591306-41CF-4237-B2B4-5C605DD45071}" type="slidenum">
              <a:rPr lang="en-US" smtClean="0">
                <a:solidFill>
                  <a:srgbClr val="464653"/>
                </a:solidFill>
              </a:rPr>
              <a:pPr/>
              <a:t>125</a:t>
            </a:fld>
            <a:endParaRPr lang="en-US">
              <a:solidFill>
                <a:srgbClr val="464653"/>
              </a:solidFill>
            </a:endParaRPr>
          </a:p>
        </p:txBody>
      </p:sp>
      <p:sp>
        <p:nvSpPr>
          <p:cNvPr id="4" name="Content Placeholder 3">
            <a:extLst>
              <a:ext uri="{FF2B5EF4-FFF2-40B4-BE49-F238E27FC236}">
                <a16:creationId xmlns:a16="http://schemas.microsoft.com/office/drawing/2014/main" id="{347FCABE-43C5-4684-A636-D43F8EB57148}"/>
              </a:ext>
            </a:extLst>
          </p:cNvPr>
          <p:cNvSpPr>
            <a:spLocks noGrp="1"/>
          </p:cNvSpPr>
          <p:nvPr>
            <p:ph sz="quarter" idx="1"/>
          </p:nvPr>
        </p:nvSpPr>
        <p:spPr>
          <a:xfrm>
            <a:off x="609600" y="1219200"/>
            <a:ext cx="10972801" cy="5209592"/>
          </a:xfrm>
        </p:spPr>
        <p:txBody>
          <a:bodyPr>
            <a:normAutofit fontScale="70000" lnSpcReduction="20000"/>
          </a:bodyPr>
          <a:lstStyle/>
          <a:p>
            <a:pPr algn="l"/>
            <a:r>
              <a:rPr lang="en-US" b="0" i="0" dirty="0">
                <a:solidFill>
                  <a:srgbClr val="222222"/>
                </a:solidFill>
                <a:effectLst/>
                <a:latin typeface="arial" panose="020B0604020202020204" pitchFamily="34" charset="0"/>
              </a:rPr>
              <a:t>the Star-Cubing algorithm for computing iceberg cubes. Star-Cubing combines the strengths of the other methods we have studied up to this point. It integrates top-down and bottom-up cube computation and explores both multidimensional aggregation (similar to </a:t>
            </a:r>
            <a:r>
              <a:rPr lang="en-US" b="0" i="0" dirty="0" err="1">
                <a:solidFill>
                  <a:srgbClr val="222222"/>
                </a:solidFill>
                <a:effectLst/>
                <a:latin typeface="arial" panose="020B0604020202020204" pitchFamily="34" charset="0"/>
              </a:rPr>
              <a:t>MultiWay</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Apriori</a:t>
            </a:r>
            <a:r>
              <a:rPr lang="en-US" b="0" i="0" dirty="0">
                <a:solidFill>
                  <a:srgbClr val="222222"/>
                </a:solidFill>
                <a:effectLst/>
                <a:latin typeface="arial" panose="020B0604020202020204" pitchFamily="34" charset="0"/>
              </a:rPr>
              <a:t>-like pruning (similar to BUC). It operates from a data structure called a star-tree, which performs lossless data compression, thereby reducing the computation time and memory requirements.</a:t>
            </a:r>
          </a:p>
          <a:p>
            <a:pPr algn="l"/>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Star-Cubing algorithm explores both the bottom-up and top-down computation models as follows: On the global computation order, it uses the bottom-up model. However, it has a sub layer underneath based on the top-down model, which explores the notion of shared dimensions, as we shall see below. This integration allows the algorithm to aggregate </a:t>
            </a:r>
            <a:r>
              <a:rPr lang="en-US" b="0" i="0" dirty="0" err="1">
                <a:solidFill>
                  <a:srgbClr val="222222"/>
                </a:solidFill>
                <a:effectLst/>
                <a:latin typeface="arial" panose="020B0604020202020204" pitchFamily="34" charset="0"/>
              </a:rPr>
              <a:t>onmultiple</a:t>
            </a:r>
            <a:r>
              <a:rPr lang="en-US" b="0" i="0" dirty="0">
                <a:solidFill>
                  <a:srgbClr val="222222"/>
                </a:solidFill>
                <a:effectLst/>
                <a:latin typeface="arial" panose="020B0604020202020204" pitchFamily="34" charset="0"/>
              </a:rPr>
              <a:t> dimensions while still partitioning parent group-</a:t>
            </a:r>
            <a:r>
              <a:rPr lang="en-US" b="0" i="0" dirty="0" err="1">
                <a:solidFill>
                  <a:srgbClr val="222222"/>
                </a:solidFill>
                <a:effectLst/>
                <a:latin typeface="arial" panose="020B0604020202020204" pitchFamily="34" charset="0"/>
              </a:rPr>
              <a:t>by’s</a:t>
            </a:r>
            <a:r>
              <a:rPr lang="en-US" b="0" i="0" dirty="0">
                <a:solidFill>
                  <a:srgbClr val="222222"/>
                </a:solidFill>
                <a:effectLst/>
                <a:latin typeface="arial" panose="020B0604020202020204" pitchFamily="34" charset="0"/>
              </a:rPr>
              <a:t> and pruning child group-</a:t>
            </a:r>
            <a:r>
              <a:rPr lang="en-US" b="0" i="0" dirty="0" err="1">
                <a:solidFill>
                  <a:srgbClr val="222222"/>
                </a:solidFill>
                <a:effectLst/>
                <a:latin typeface="arial" panose="020B0604020202020204" pitchFamily="34" charset="0"/>
              </a:rPr>
              <a:t>by’s</a:t>
            </a:r>
            <a:r>
              <a:rPr lang="en-US" b="0" i="0" dirty="0">
                <a:solidFill>
                  <a:srgbClr val="222222"/>
                </a:solidFill>
                <a:effectLst/>
                <a:latin typeface="arial" panose="020B0604020202020204" pitchFamily="34" charset="0"/>
              </a:rPr>
              <a:t> that do not satisfy the iceberg condition.</a:t>
            </a:r>
          </a:p>
          <a:p>
            <a:pPr algn="l"/>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Star-Cubing’s approach is illustrated in Figure 4.8 for the computation of a 4-D data cube. If we were to follow only the bottom-up model (similar to Multiway), then the cuboids marked as pruned by Star-Cubing would still be explored. Star-Cubing is able to prune the indicated cuboids because it considers shared dimensions. ACD=A means cuboid ACD has shared dimension A, ABD=AB means cuboid ABD has shared dimension AB, ABC=ABC means cuboid ABC has shared dimension ABC, and so on. This comes from the generalization that all the cuboids in the subtree rooted at ACD include dimension A, all those rooted at ABD include dimensions AB, and all those rooted at ABC include dimensions ABC (even though there is only one such cuboid). We call these common dimensions the shared dimensions of those particular sub trees.</a:t>
            </a:r>
          </a:p>
          <a:p>
            <a:endParaRPr lang="en-IN" dirty="0"/>
          </a:p>
        </p:txBody>
      </p:sp>
    </p:spTree>
    <p:extLst>
      <p:ext uri="{BB962C8B-B14F-4D97-AF65-F5344CB8AC3E}">
        <p14:creationId xmlns:p14="http://schemas.microsoft.com/office/powerpoint/2010/main" val="100194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010279-69B7-43B0-9CDE-E1E0729FE262}"/>
              </a:ext>
            </a:extLst>
          </p:cNvPr>
          <p:cNvSpPr>
            <a:spLocks noGrp="1"/>
          </p:cNvSpPr>
          <p:nvPr>
            <p:ph type="sldNum" sz="quarter" idx="12"/>
          </p:nvPr>
        </p:nvSpPr>
        <p:spPr/>
        <p:txBody>
          <a:bodyPr/>
          <a:lstStyle/>
          <a:p>
            <a:fld id="{E3591306-41CF-4237-B2B4-5C605DD45071}" type="slidenum">
              <a:rPr lang="en-US" smtClean="0">
                <a:solidFill>
                  <a:srgbClr val="464653"/>
                </a:solidFill>
              </a:rPr>
              <a:pPr/>
              <a:t>126</a:t>
            </a:fld>
            <a:endParaRPr lang="en-US">
              <a:solidFill>
                <a:srgbClr val="464653"/>
              </a:solidFill>
            </a:endParaRPr>
          </a:p>
        </p:txBody>
      </p:sp>
      <p:sp>
        <p:nvSpPr>
          <p:cNvPr id="4" name="Content Placeholder 3">
            <a:extLst>
              <a:ext uri="{FF2B5EF4-FFF2-40B4-BE49-F238E27FC236}">
                <a16:creationId xmlns:a16="http://schemas.microsoft.com/office/drawing/2014/main" id="{ECCBFB23-DBD5-4823-A2A8-6A332BE23921}"/>
              </a:ext>
            </a:extLst>
          </p:cNvPr>
          <p:cNvSpPr>
            <a:spLocks noGrp="1"/>
          </p:cNvSpPr>
          <p:nvPr>
            <p:ph sz="quarter" idx="1"/>
          </p:nvPr>
        </p:nvSpPr>
        <p:spPr>
          <a:xfrm>
            <a:off x="609600" y="135889"/>
            <a:ext cx="7414727" cy="6302233"/>
          </a:xfrm>
        </p:spPr>
        <p:txBody>
          <a:bodyPr>
            <a:normAutofit fontScale="92500" lnSpcReduction="10000"/>
          </a:bodyPr>
          <a:lstStyle/>
          <a:p>
            <a:pPr algn="just"/>
            <a:r>
              <a:rPr lang="en-US" sz="2200" b="0" i="0" dirty="0">
                <a:solidFill>
                  <a:srgbClr val="222222"/>
                </a:solidFill>
                <a:effectLst/>
                <a:latin typeface="arial" panose="020B0604020202020204" pitchFamily="34" charset="0"/>
              </a:rPr>
              <a:t>The introduction of shared dimensions facilitates shared computation. Because the shared dimensions are identified early on in the tree expansion, we can avoid re computing them later. For example, cuboid AB extending from ABD in Figure 4.8 would actually be pruned because AB was already computed in ABD=AB. Similarly, cuboid A extending from AD would also be pruned because it was already computed in ACD=A.</a:t>
            </a:r>
          </a:p>
          <a:p>
            <a:pPr algn="just"/>
            <a:r>
              <a:rPr lang="en-US" sz="2200" b="0" i="0" dirty="0">
                <a:solidFill>
                  <a:srgbClr val="222222"/>
                </a:solidFill>
                <a:effectLst/>
                <a:latin typeface="arial" panose="020B0604020202020204" pitchFamily="34" charset="0"/>
              </a:rPr>
              <a:t>Shared dimensions allow us to do A priori-like pruning if the measure of an iceberg cube, such as count, is anti monotonic; that is, if the aggregate value on a shared dimension does not satisfy the iceberg condition, then all of the cells descending from this shared dimension cannot satisfy the iceberg condition either. Such cells and all of their descendants can be pruned, because these descendant cells are, by definition, more specialized (i.e., contain more dimensions) than those in the shared dimension(s). The number of tuples covered by the descendant cells will be less than or equal to the number of tuples covered by the shared dimensions. Therefore, if the aggregate value on a shared dimension fails the iceberg condition, the descendant cells cannot satisfy it either.</a:t>
            </a:r>
          </a:p>
          <a:p>
            <a:endParaRPr lang="en-IN" dirty="0"/>
          </a:p>
        </p:txBody>
      </p:sp>
      <p:pic>
        <p:nvPicPr>
          <p:cNvPr id="6" name="Picture 5">
            <a:extLst>
              <a:ext uri="{FF2B5EF4-FFF2-40B4-BE49-F238E27FC236}">
                <a16:creationId xmlns:a16="http://schemas.microsoft.com/office/drawing/2014/main" id="{F01B01D6-814D-45FF-B593-0409E0D27C4B}"/>
              </a:ext>
            </a:extLst>
          </p:cNvPr>
          <p:cNvPicPr>
            <a:picLocks noChangeAspect="1"/>
          </p:cNvPicPr>
          <p:nvPr/>
        </p:nvPicPr>
        <p:blipFill>
          <a:blip r:embed="rId2"/>
          <a:stretch>
            <a:fillRect/>
          </a:stretch>
        </p:blipFill>
        <p:spPr>
          <a:xfrm>
            <a:off x="8329922" y="2284785"/>
            <a:ext cx="3655637" cy="2288429"/>
          </a:xfrm>
          <a:prstGeom prst="rect">
            <a:avLst/>
          </a:prstGeom>
        </p:spPr>
      </p:pic>
    </p:spTree>
    <p:extLst>
      <p:ext uri="{BB962C8B-B14F-4D97-AF65-F5344CB8AC3E}">
        <p14:creationId xmlns:p14="http://schemas.microsoft.com/office/powerpoint/2010/main" val="6803803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AA5B-98AA-4AFD-9F5D-908959282EE6}"/>
              </a:ext>
            </a:extLst>
          </p:cNvPr>
          <p:cNvSpPr>
            <a:spLocks noGrp="1"/>
          </p:cNvSpPr>
          <p:nvPr>
            <p:ph type="title"/>
          </p:nvPr>
        </p:nvSpPr>
        <p:spPr/>
        <p:txBody>
          <a:bodyPr>
            <a:normAutofit fontScale="90000"/>
          </a:bodyPr>
          <a:lstStyle/>
          <a:p>
            <a:r>
              <a:rPr lang="en-US" b="1" i="0" dirty="0">
                <a:solidFill>
                  <a:srgbClr val="00B050"/>
                </a:solidFill>
                <a:effectLst/>
                <a:latin typeface="arial" panose="020B0604020202020204" pitchFamily="34" charset="0"/>
              </a:rPr>
              <a:t>Pre-computing Shell Fragments for Fast High-Dimensional OLAP</a:t>
            </a:r>
            <a:endParaRPr lang="en-IN" dirty="0">
              <a:solidFill>
                <a:srgbClr val="00B050"/>
              </a:solidFill>
            </a:endParaRPr>
          </a:p>
        </p:txBody>
      </p:sp>
      <p:sp>
        <p:nvSpPr>
          <p:cNvPr id="3" name="Slide Number Placeholder 2">
            <a:extLst>
              <a:ext uri="{FF2B5EF4-FFF2-40B4-BE49-F238E27FC236}">
                <a16:creationId xmlns:a16="http://schemas.microsoft.com/office/drawing/2014/main" id="{41FBEDFD-F2D0-4550-AEC9-D3B5915BA3A0}"/>
              </a:ext>
            </a:extLst>
          </p:cNvPr>
          <p:cNvSpPr>
            <a:spLocks noGrp="1"/>
          </p:cNvSpPr>
          <p:nvPr>
            <p:ph type="sldNum" sz="quarter" idx="12"/>
          </p:nvPr>
        </p:nvSpPr>
        <p:spPr/>
        <p:txBody>
          <a:bodyPr/>
          <a:lstStyle/>
          <a:p>
            <a:fld id="{E3591306-41CF-4237-B2B4-5C605DD45071}" type="slidenum">
              <a:rPr lang="en-US" smtClean="0">
                <a:solidFill>
                  <a:srgbClr val="464653"/>
                </a:solidFill>
              </a:rPr>
              <a:pPr/>
              <a:t>127</a:t>
            </a:fld>
            <a:endParaRPr lang="en-US">
              <a:solidFill>
                <a:srgbClr val="464653"/>
              </a:solidFill>
            </a:endParaRPr>
          </a:p>
        </p:txBody>
      </p:sp>
      <p:sp>
        <p:nvSpPr>
          <p:cNvPr id="4" name="Content Placeholder 3">
            <a:extLst>
              <a:ext uri="{FF2B5EF4-FFF2-40B4-BE49-F238E27FC236}">
                <a16:creationId xmlns:a16="http://schemas.microsoft.com/office/drawing/2014/main" id="{23B867D2-F9A7-4EF1-8FB7-F30EEBE764D6}"/>
              </a:ext>
            </a:extLst>
          </p:cNvPr>
          <p:cNvSpPr>
            <a:spLocks noGrp="1"/>
          </p:cNvSpPr>
          <p:nvPr>
            <p:ph sz="quarter" idx="1"/>
          </p:nvPr>
        </p:nvSpPr>
        <p:spPr>
          <a:xfrm>
            <a:off x="609600" y="1219199"/>
            <a:ext cx="10972801" cy="5502912"/>
          </a:xfrm>
        </p:spPr>
        <p:txBody>
          <a:bodyPr>
            <a:normAutofit fontScale="70000" lnSpcReduction="20000"/>
          </a:bodyPr>
          <a:lstStyle/>
          <a:p>
            <a:pPr algn="l"/>
            <a:r>
              <a:rPr lang="en-US" b="1" i="0" dirty="0">
                <a:solidFill>
                  <a:srgbClr val="222222"/>
                </a:solidFill>
                <a:effectLst/>
                <a:latin typeface="arial" panose="020B0604020202020204" pitchFamily="34" charset="0"/>
              </a:rPr>
              <a:t>Introduction:</a:t>
            </a:r>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Recall the reason that we are interested in pre-computing data cubes: Data cubes facilitate fast on-line analytical processing (OLAP) in a multidimensional data space. However, a full data cube of high dimensionality needs massive storage space and unrealistic computation time.</a:t>
            </a:r>
          </a:p>
          <a:p>
            <a:pPr algn="l"/>
            <a:r>
              <a:rPr lang="en-US" b="0" i="0" dirty="0">
                <a:solidFill>
                  <a:srgbClr val="222222"/>
                </a:solidFill>
                <a:effectLst/>
                <a:latin typeface="arial" panose="020B0604020202020204" pitchFamily="34" charset="0"/>
              </a:rPr>
              <a:t>Iceberg cubes provide a more feasible alternative, as we have seen wherein the iceberg condition is used to specify the computation of only a subset of the full cube’s cells. However, although an iceberg cube is smaller and requires less computation time than its corresponding full cube, it is not an ultimate solution. For one, the computation and storage of the iceberg cube can still be costly. For example, if the</a:t>
            </a:r>
          </a:p>
          <a:p>
            <a:pPr algn="l"/>
            <a:r>
              <a:rPr lang="en-US" b="1" i="0" dirty="0">
                <a:solidFill>
                  <a:srgbClr val="222222"/>
                </a:solidFill>
                <a:effectLst/>
                <a:latin typeface="arial" panose="020B0604020202020204" pitchFamily="34" charset="0"/>
              </a:rPr>
              <a:t>Algorithm: Star-Cubing. Compute iceberg cubes by Star-Cubing.</a:t>
            </a:r>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Input:</a:t>
            </a:r>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R: a relational table</a:t>
            </a:r>
          </a:p>
          <a:p>
            <a:pPr algn="l"/>
            <a:r>
              <a:rPr lang="en-US" b="0" i="0" dirty="0">
                <a:solidFill>
                  <a:srgbClr val="222222"/>
                </a:solidFill>
                <a:effectLst/>
                <a:latin typeface="arial" panose="020B0604020202020204" pitchFamily="34" charset="0"/>
              </a:rPr>
              <a:t>min support: minimum support threshold for the iceberg condition (taking count as the measure).</a:t>
            </a:r>
          </a:p>
          <a:p>
            <a:pPr algn="l"/>
            <a:r>
              <a:rPr lang="en-US" b="1" i="0" dirty="0">
                <a:solidFill>
                  <a:srgbClr val="222222"/>
                </a:solidFill>
                <a:effectLst/>
                <a:latin typeface="arial" panose="020B0604020202020204" pitchFamily="34" charset="0"/>
              </a:rPr>
              <a:t>Output:</a:t>
            </a:r>
            <a:r>
              <a:rPr lang="en-US" b="0" i="0" dirty="0">
                <a:solidFill>
                  <a:srgbClr val="222222"/>
                </a:solidFill>
                <a:effectLst/>
                <a:latin typeface="arial" panose="020B0604020202020204" pitchFamily="34" charset="0"/>
              </a:rPr>
              <a:t> The computed iceberg cube.</a:t>
            </a:r>
          </a:p>
          <a:p>
            <a:pPr algn="l"/>
            <a:r>
              <a:rPr lang="en-US" b="1" i="0" dirty="0">
                <a:solidFill>
                  <a:srgbClr val="222222"/>
                </a:solidFill>
                <a:effectLst/>
                <a:latin typeface="arial" panose="020B0604020202020204" pitchFamily="34" charset="0"/>
              </a:rPr>
              <a:t>Method</a:t>
            </a:r>
            <a:r>
              <a:rPr lang="en-US" b="0" i="0" dirty="0">
                <a:solidFill>
                  <a:srgbClr val="222222"/>
                </a:solidFill>
                <a:effectLst/>
                <a:latin typeface="arial" panose="020B0604020202020204" pitchFamily="34" charset="0"/>
              </a:rPr>
              <a:t>: Each star-tree corresponds to one cuboid tree node, and vice versa.</a:t>
            </a:r>
          </a:p>
          <a:p>
            <a:pPr algn="l"/>
            <a:r>
              <a:rPr lang="en-IN" b="1" i="0" dirty="0">
                <a:solidFill>
                  <a:srgbClr val="222222"/>
                </a:solidFill>
                <a:effectLst/>
                <a:latin typeface="arial" panose="020B0604020202020204" pitchFamily="34" charset="0"/>
              </a:rPr>
              <a:t>BEGIN</a:t>
            </a:r>
            <a:endParaRPr lang="en-IN" b="0" i="0" dirty="0">
              <a:solidFill>
                <a:srgbClr val="222222"/>
              </a:solidFill>
              <a:effectLst/>
              <a:latin typeface="arial" panose="020B0604020202020204" pitchFamily="34" charset="0"/>
            </a:endParaRPr>
          </a:p>
          <a:p>
            <a:pPr algn="l"/>
            <a:r>
              <a:rPr lang="en-IN" b="0" i="0" dirty="0">
                <a:solidFill>
                  <a:srgbClr val="222222"/>
                </a:solidFill>
                <a:effectLst/>
                <a:latin typeface="arial" panose="020B0604020202020204" pitchFamily="34" charset="0"/>
              </a:rPr>
              <a:t>scan R twice, create star-table S and star-tree T;</a:t>
            </a:r>
          </a:p>
          <a:p>
            <a:pPr algn="l"/>
            <a:r>
              <a:rPr lang="en-IN" b="0" i="0" dirty="0">
                <a:solidFill>
                  <a:srgbClr val="222222"/>
                </a:solidFill>
                <a:effectLst/>
                <a:latin typeface="arial" panose="020B0604020202020204" pitchFamily="34" charset="0"/>
              </a:rPr>
              <a:t>output count of </a:t>
            </a:r>
            <a:r>
              <a:rPr lang="en-IN" b="0" i="0" dirty="0" err="1">
                <a:solidFill>
                  <a:srgbClr val="222222"/>
                </a:solidFill>
                <a:effectLst/>
                <a:latin typeface="arial" panose="020B0604020202020204" pitchFamily="34" charset="0"/>
              </a:rPr>
              <a:t>T.root</a:t>
            </a:r>
            <a:r>
              <a:rPr lang="en-IN" b="0" i="0" dirty="0">
                <a:solidFill>
                  <a:srgbClr val="222222"/>
                </a:solidFill>
                <a:effectLst/>
                <a:latin typeface="arial" panose="020B0604020202020204" pitchFamily="34" charset="0"/>
              </a:rPr>
              <a:t>;</a:t>
            </a:r>
          </a:p>
          <a:p>
            <a:pPr algn="l"/>
            <a:r>
              <a:rPr lang="en-IN" b="0" i="0" dirty="0">
                <a:solidFill>
                  <a:srgbClr val="222222"/>
                </a:solidFill>
                <a:effectLst/>
                <a:latin typeface="arial" panose="020B0604020202020204" pitchFamily="34" charset="0"/>
              </a:rPr>
              <a:t>call </a:t>
            </a:r>
            <a:r>
              <a:rPr lang="en-IN" b="0" i="0" dirty="0" err="1">
                <a:solidFill>
                  <a:srgbClr val="222222"/>
                </a:solidFill>
                <a:effectLst/>
                <a:latin typeface="arial" panose="020B0604020202020204" pitchFamily="34" charset="0"/>
              </a:rPr>
              <a:t>starcubing</a:t>
            </a:r>
            <a:r>
              <a:rPr lang="en-IN" b="0" i="0" dirty="0">
                <a:solidFill>
                  <a:srgbClr val="222222"/>
                </a:solidFill>
                <a:effectLst/>
                <a:latin typeface="arial" panose="020B0604020202020204" pitchFamily="34" charset="0"/>
              </a:rPr>
              <a:t>(T, </a:t>
            </a:r>
            <a:r>
              <a:rPr lang="en-IN" b="0" i="0" dirty="0" err="1">
                <a:solidFill>
                  <a:srgbClr val="222222"/>
                </a:solidFill>
                <a:effectLst/>
                <a:latin typeface="arial" panose="020B0604020202020204" pitchFamily="34" charset="0"/>
              </a:rPr>
              <a:t>T.root</a:t>
            </a:r>
            <a:r>
              <a:rPr lang="en-IN" b="0" i="0" dirty="0">
                <a:solidFill>
                  <a:srgbClr val="222222"/>
                </a:solidFill>
                <a:effectLst/>
                <a:latin typeface="arial" panose="020B0604020202020204" pitchFamily="34" charset="0"/>
              </a:rPr>
              <a:t>);</a:t>
            </a:r>
          </a:p>
          <a:p>
            <a:pPr algn="l"/>
            <a:r>
              <a:rPr lang="en-IN" b="1" i="0" dirty="0">
                <a:solidFill>
                  <a:srgbClr val="222222"/>
                </a:solidFill>
                <a:effectLst/>
                <a:latin typeface="arial" panose="020B0604020202020204" pitchFamily="34" charset="0"/>
              </a:rPr>
              <a:t>END</a:t>
            </a:r>
            <a:endParaRPr lang="en-US" b="0" i="0" dirty="0">
              <a:solidFill>
                <a:srgbClr val="222222"/>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7364062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63D258-2F47-4603-A697-4A420059BF98}"/>
              </a:ext>
            </a:extLst>
          </p:cNvPr>
          <p:cNvSpPr>
            <a:spLocks noGrp="1"/>
          </p:cNvSpPr>
          <p:nvPr>
            <p:ph type="sldNum" sz="quarter" idx="12"/>
          </p:nvPr>
        </p:nvSpPr>
        <p:spPr/>
        <p:txBody>
          <a:bodyPr/>
          <a:lstStyle/>
          <a:p>
            <a:fld id="{E3591306-41CF-4237-B2B4-5C605DD45071}" type="slidenum">
              <a:rPr lang="en-US" smtClean="0">
                <a:solidFill>
                  <a:srgbClr val="464653"/>
                </a:solidFill>
              </a:rPr>
              <a:pPr/>
              <a:t>128</a:t>
            </a:fld>
            <a:endParaRPr lang="en-US">
              <a:solidFill>
                <a:srgbClr val="464653"/>
              </a:solidFill>
            </a:endParaRPr>
          </a:p>
        </p:txBody>
      </p:sp>
      <p:sp>
        <p:nvSpPr>
          <p:cNvPr id="4" name="Content Placeholder 3">
            <a:extLst>
              <a:ext uri="{FF2B5EF4-FFF2-40B4-BE49-F238E27FC236}">
                <a16:creationId xmlns:a16="http://schemas.microsoft.com/office/drawing/2014/main" id="{4AC9A85F-A57C-4347-B46E-3D9EA32A6738}"/>
              </a:ext>
            </a:extLst>
          </p:cNvPr>
          <p:cNvSpPr>
            <a:spLocks noGrp="1"/>
          </p:cNvSpPr>
          <p:nvPr>
            <p:ph sz="quarter" idx="1"/>
          </p:nvPr>
        </p:nvSpPr>
        <p:spPr>
          <a:xfrm>
            <a:off x="609600" y="135889"/>
            <a:ext cx="10972801" cy="6586222"/>
          </a:xfrm>
        </p:spPr>
        <p:txBody>
          <a:bodyPr>
            <a:normAutofit fontScale="55000" lnSpcReduction="20000"/>
          </a:bodyPr>
          <a:lstStyle/>
          <a:p>
            <a:pPr algn="l"/>
            <a:r>
              <a:rPr lang="en-IN" b="0" i="0" dirty="0">
                <a:solidFill>
                  <a:srgbClr val="00B050"/>
                </a:solidFill>
                <a:effectLst/>
                <a:latin typeface="arial" panose="020B0604020202020204" pitchFamily="34" charset="0"/>
              </a:rPr>
              <a:t>procedure </a:t>
            </a:r>
            <a:r>
              <a:rPr lang="en-IN" b="0" i="0" dirty="0" err="1">
                <a:solidFill>
                  <a:srgbClr val="00B050"/>
                </a:solidFill>
                <a:effectLst/>
                <a:latin typeface="arial" panose="020B0604020202020204" pitchFamily="34" charset="0"/>
              </a:rPr>
              <a:t>starcubing</a:t>
            </a:r>
            <a:r>
              <a:rPr lang="en-IN" b="0" i="0" dirty="0">
                <a:solidFill>
                  <a:srgbClr val="00B050"/>
                </a:solidFill>
                <a:effectLst/>
                <a:latin typeface="arial" panose="020B0604020202020204" pitchFamily="34" charset="0"/>
              </a:rPr>
              <a:t>(T, </a:t>
            </a:r>
            <a:r>
              <a:rPr lang="en-IN" b="0" i="0" dirty="0" err="1">
                <a:solidFill>
                  <a:srgbClr val="00B050"/>
                </a:solidFill>
                <a:effectLst/>
                <a:latin typeface="arial" panose="020B0604020202020204" pitchFamily="34" charset="0"/>
              </a:rPr>
              <a:t>cnode</a:t>
            </a:r>
            <a:r>
              <a:rPr lang="en-IN" b="0" i="0" dirty="0">
                <a:solidFill>
                  <a:srgbClr val="00B050"/>
                </a:solidFill>
                <a:effectLst/>
                <a:latin typeface="arial" panose="020B0604020202020204" pitchFamily="34" charset="0"/>
              </a:rPr>
              <a:t>)// </a:t>
            </a:r>
            <a:r>
              <a:rPr lang="en-IN" b="0" i="0" dirty="0" err="1">
                <a:solidFill>
                  <a:srgbClr val="00B050"/>
                </a:solidFill>
                <a:effectLst/>
                <a:latin typeface="arial" panose="020B0604020202020204" pitchFamily="34" charset="0"/>
              </a:rPr>
              <a:t>cnode</a:t>
            </a:r>
            <a:r>
              <a:rPr lang="en-IN" b="0" i="0" dirty="0">
                <a:solidFill>
                  <a:srgbClr val="00B050"/>
                </a:solidFill>
                <a:effectLst/>
                <a:latin typeface="arial" panose="020B0604020202020204" pitchFamily="34" charset="0"/>
              </a:rPr>
              <a:t>: current node</a:t>
            </a:r>
          </a:p>
          <a:p>
            <a:pPr algn="l"/>
            <a:r>
              <a:rPr lang="en-IN" b="0" i="0" dirty="0">
                <a:solidFill>
                  <a:srgbClr val="222222"/>
                </a:solidFill>
                <a:effectLst/>
                <a:latin typeface="arial" panose="020B0604020202020204" pitchFamily="34" charset="0"/>
              </a:rPr>
              <a:t>{</a:t>
            </a:r>
          </a:p>
          <a:p>
            <a:pPr marL="914400" algn="l"/>
            <a:r>
              <a:rPr lang="en-IN" b="0" i="0" dirty="0">
                <a:solidFill>
                  <a:srgbClr val="222222"/>
                </a:solidFill>
                <a:effectLst/>
                <a:latin typeface="arial" panose="020B0604020202020204" pitchFamily="34" charset="0"/>
              </a:rPr>
              <a:t>1.       for each non-null child C of T’s cuboid tree</a:t>
            </a:r>
          </a:p>
          <a:p>
            <a:pPr marL="914400" algn="l"/>
            <a:r>
              <a:rPr lang="en-IN" b="0" i="0" dirty="0">
                <a:solidFill>
                  <a:srgbClr val="222222"/>
                </a:solidFill>
                <a:effectLst/>
                <a:latin typeface="arial" panose="020B0604020202020204" pitchFamily="34" charset="0"/>
              </a:rPr>
              <a:t>2.       insert or aggregate </a:t>
            </a:r>
            <a:r>
              <a:rPr lang="en-IN" b="0" i="0" dirty="0" err="1">
                <a:solidFill>
                  <a:srgbClr val="222222"/>
                </a:solidFill>
                <a:effectLst/>
                <a:latin typeface="arial" panose="020B0604020202020204" pitchFamily="34" charset="0"/>
              </a:rPr>
              <a:t>cnode</a:t>
            </a:r>
            <a:r>
              <a:rPr lang="en-IN" b="0" i="0" dirty="0">
                <a:solidFill>
                  <a:srgbClr val="222222"/>
                </a:solidFill>
                <a:effectLst/>
                <a:latin typeface="arial" panose="020B0604020202020204" pitchFamily="34" charset="0"/>
              </a:rPr>
              <a:t> to the corresponding</a:t>
            </a:r>
          </a:p>
          <a:p>
            <a:pPr marL="914400" algn="l"/>
            <a:r>
              <a:rPr lang="en-IN" b="0" i="0" dirty="0">
                <a:solidFill>
                  <a:srgbClr val="222222"/>
                </a:solidFill>
                <a:effectLst/>
                <a:latin typeface="arial" panose="020B0604020202020204" pitchFamily="34" charset="0"/>
              </a:rPr>
              <a:t>3.       position or node in C’s star-tree;</a:t>
            </a:r>
          </a:p>
          <a:p>
            <a:pPr marL="914400" algn="l"/>
            <a:r>
              <a:rPr lang="en-IN" b="0" i="0" dirty="0">
                <a:solidFill>
                  <a:srgbClr val="222222"/>
                </a:solidFill>
                <a:effectLst/>
                <a:latin typeface="arial" panose="020B0604020202020204" pitchFamily="34" charset="0"/>
              </a:rPr>
              <a:t>4.       if (</a:t>
            </a:r>
            <a:r>
              <a:rPr lang="en-IN" b="0" i="0" dirty="0" err="1">
                <a:solidFill>
                  <a:srgbClr val="222222"/>
                </a:solidFill>
                <a:effectLst/>
                <a:latin typeface="arial" panose="020B0604020202020204" pitchFamily="34" charset="0"/>
              </a:rPr>
              <a:t>cnode.count</a:t>
            </a:r>
            <a:r>
              <a:rPr lang="en-IN" b="0" i="0" dirty="0">
                <a:solidFill>
                  <a:srgbClr val="222222"/>
                </a:solidFill>
                <a:effectLst/>
                <a:latin typeface="arial" panose="020B0604020202020204" pitchFamily="34" charset="0"/>
              </a:rPr>
              <a:t>  min support) then f</a:t>
            </a:r>
          </a:p>
          <a:p>
            <a:pPr marL="914400" algn="l"/>
            <a:r>
              <a:rPr lang="en-IN" b="0" i="0" dirty="0">
                <a:solidFill>
                  <a:srgbClr val="222222"/>
                </a:solidFill>
                <a:effectLst/>
                <a:latin typeface="arial" panose="020B0604020202020204" pitchFamily="34" charset="0"/>
              </a:rPr>
              <a:t>5.       if (</a:t>
            </a:r>
            <a:r>
              <a:rPr lang="en-IN" b="0" i="0" dirty="0" err="1">
                <a:solidFill>
                  <a:srgbClr val="222222"/>
                </a:solidFill>
                <a:effectLst/>
                <a:latin typeface="arial" panose="020B0604020202020204" pitchFamily="34" charset="0"/>
              </a:rPr>
              <a:t>cnode</a:t>
            </a:r>
            <a:r>
              <a:rPr lang="en-IN" b="0" i="0" dirty="0">
                <a:solidFill>
                  <a:srgbClr val="222222"/>
                </a:solidFill>
                <a:effectLst/>
                <a:latin typeface="arial" panose="020B0604020202020204" pitchFamily="34" charset="0"/>
              </a:rPr>
              <a:t> 6= root) then</a:t>
            </a:r>
          </a:p>
          <a:p>
            <a:pPr marL="914400" algn="l"/>
            <a:r>
              <a:rPr lang="en-IN" b="0" i="0" dirty="0">
                <a:solidFill>
                  <a:srgbClr val="222222"/>
                </a:solidFill>
                <a:effectLst/>
                <a:latin typeface="arial" panose="020B0604020202020204" pitchFamily="34" charset="0"/>
              </a:rPr>
              <a:t>6.       output </a:t>
            </a:r>
            <a:r>
              <a:rPr lang="en-IN" b="0" i="0" dirty="0" err="1">
                <a:solidFill>
                  <a:srgbClr val="222222"/>
                </a:solidFill>
                <a:effectLst/>
                <a:latin typeface="arial" panose="020B0604020202020204" pitchFamily="34" charset="0"/>
              </a:rPr>
              <a:t>cnode.count</a:t>
            </a:r>
            <a:r>
              <a:rPr lang="en-IN" b="0" i="0" dirty="0">
                <a:solidFill>
                  <a:srgbClr val="222222"/>
                </a:solidFill>
                <a:effectLst/>
                <a:latin typeface="arial" panose="020B0604020202020204" pitchFamily="34" charset="0"/>
              </a:rPr>
              <a:t>;</a:t>
            </a:r>
          </a:p>
          <a:p>
            <a:pPr marL="914400" algn="l"/>
            <a:r>
              <a:rPr lang="en-IN" b="0" i="0" dirty="0">
                <a:solidFill>
                  <a:srgbClr val="222222"/>
                </a:solidFill>
                <a:effectLst/>
                <a:latin typeface="arial" panose="020B0604020202020204" pitchFamily="34" charset="0"/>
              </a:rPr>
              <a:t>7.       if (</a:t>
            </a:r>
            <a:r>
              <a:rPr lang="en-IN" b="0" i="0" dirty="0" err="1">
                <a:solidFill>
                  <a:srgbClr val="222222"/>
                </a:solidFill>
                <a:effectLst/>
                <a:latin typeface="arial" panose="020B0604020202020204" pitchFamily="34" charset="0"/>
              </a:rPr>
              <a:t>cnode</a:t>
            </a:r>
            <a:r>
              <a:rPr lang="en-IN" b="0" i="0" dirty="0">
                <a:solidFill>
                  <a:srgbClr val="222222"/>
                </a:solidFill>
                <a:effectLst/>
                <a:latin typeface="arial" panose="020B0604020202020204" pitchFamily="34" charset="0"/>
              </a:rPr>
              <a:t> is a leaf) then</a:t>
            </a:r>
          </a:p>
          <a:p>
            <a:pPr marL="914400" algn="l"/>
            <a:r>
              <a:rPr lang="en-IN" b="0" i="0" dirty="0">
                <a:solidFill>
                  <a:srgbClr val="222222"/>
                </a:solidFill>
                <a:effectLst/>
                <a:latin typeface="arial" panose="020B0604020202020204" pitchFamily="34" charset="0"/>
              </a:rPr>
              <a:t>8.       output </a:t>
            </a:r>
            <a:r>
              <a:rPr lang="en-IN" b="0" i="0" dirty="0" err="1">
                <a:solidFill>
                  <a:srgbClr val="222222"/>
                </a:solidFill>
                <a:effectLst/>
                <a:latin typeface="arial" panose="020B0604020202020204" pitchFamily="34" charset="0"/>
              </a:rPr>
              <a:t>cnode.count</a:t>
            </a:r>
            <a:r>
              <a:rPr lang="en-IN" b="0" i="0" dirty="0">
                <a:solidFill>
                  <a:srgbClr val="222222"/>
                </a:solidFill>
                <a:effectLst/>
                <a:latin typeface="arial" panose="020B0604020202020204" pitchFamily="34" charset="0"/>
              </a:rPr>
              <a:t>;</a:t>
            </a:r>
          </a:p>
          <a:p>
            <a:pPr marL="914400" algn="l"/>
            <a:r>
              <a:rPr lang="en-IN" b="0" i="0" dirty="0">
                <a:solidFill>
                  <a:srgbClr val="222222"/>
                </a:solidFill>
                <a:effectLst/>
                <a:latin typeface="arial" panose="020B0604020202020204" pitchFamily="34" charset="0"/>
              </a:rPr>
              <a:t>9.       else { // initiate a new cuboid tree</a:t>
            </a:r>
          </a:p>
          <a:p>
            <a:pPr marL="914400" algn="l"/>
            <a:r>
              <a:rPr lang="en-IN" b="0" i="0" dirty="0">
                <a:solidFill>
                  <a:srgbClr val="222222"/>
                </a:solidFill>
                <a:effectLst/>
                <a:latin typeface="arial" panose="020B0604020202020204" pitchFamily="34" charset="0"/>
              </a:rPr>
              <a:t>10.   create CC as a child of T’s cuboid tree;</a:t>
            </a:r>
          </a:p>
          <a:p>
            <a:pPr marL="914400" algn="l"/>
            <a:r>
              <a:rPr lang="en-IN" b="0" i="0" dirty="0">
                <a:solidFill>
                  <a:srgbClr val="222222"/>
                </a:solidFill>
                <a:effectLst/>
                <a:latin typeface="arial" panose="020B0604020202020204" pitchFamily="34" charset="0"/>
              </a:rPr>
              <a:t>11.   let TC be CC’s star-tree;</a:t>
            </a:r>
          </a:p>
          <a:p>
            <a:pPr marL="914400" algn="l"/>
            <a:r>
              <a:rPr lang="en-IN" b="0" i="0" dirty="0">
                <a:solidFill>
                  <a:srgbClr val="222222"/>
                </a:solidFill>
                <a:effectLst/>
                <a:latin typeface="arial" panose="020B0604020202020204" pitchFamily="34" charset="0"/>
              </a:rPr>
              <a:t>12.   TC:root0s count = </a:t>
            </a:r>
            <a:r>
              <a:rPr lang="en-IN" b="0" i="0" dirty="0" err="1">
                <a:solidFill>
                  <a:srgbClr val="222222"/>
                </a:solidFill>
                <a:effectLst/>
                <a:latin typeface="arial" panose="020B0604020202020204" pitchFamily="34" charset="0"/>
              </a:rPr>
              <a:t>cnode:count</a:t>
            </a:r>
            <a:r>
              <a:rPr lang="en-IN" b="0" i="0" dirty="0">
                <a:solidFill>
                  <a:srgbClr val="222222"/>
                </a:solidFill>
                <a:effectLst/>
                <a:latin typeface="arial" panose="020B0604020202020204" pitchFamily="34" charset="0"/>
              </a:rPr>
              <a:t>;</a:t>
            </a:r>
          </a:p>
          <a:p>
            <a:pPr marL="914400" algn="l"/>
            <a:r>
              <a:rPr lang="en-IN" b="0" i="0" dirty="0">
                <a:solidFill>
                  <a:srgbClr val="222222"/>
                </a:solidFill>
                <a:effectLst/>
                <a:latin typeface="arial" panose="020B0604020202020204" pitchFamily="34" charset="0"/>
              </a:rPr>
              <a:t>13.   }</a:t>
            </a:r>
          </a:p>
          <a:p>
            <a:pPr marL="914400" algn="l"/>
            <a:r>
              <a:rPr lang="en-IN" b="0" i="0" dirty="0">
                <a:solidFill>
                  <a:srgbClr val="222222"/>
                </a:solidFill>
                <a:effectLst/>
                <a:latin typeface="arial" panose="020B0604020202020204" pitchFamily="34" charset="0"/>
              </a:rPr>
              <a:t>14.   }</a:t>
            </a:r>
          </a:p>
          <a:p>
            <a:pPr marL="914400" algn="l"/>
            <a:r>
              <a:rPr lang="en-IN" b="0" i="0" dirty="0">
                <a:solidFill>
                  <a:srgbClr val="222222"/>
                </a:solidFill>
                <a:effectLst/>
                <a:latin typeface="arial" panose="020B0604020202020204" pitchFamily="34" charset="0"/>
              </a:rPr>
              <a:t>15.   if (</a:t>
            </a:r>
            <a:r>
              <a:rPr lang="en-IN" b="0" i="0" dirty="0" err="1">
                <a:solidFill>
                  <a:srgbClr val="222222"/>
                </a:solidFill>
                <a:effectLst/>
                <a:latin typeface="arial" panose="020B0604020202020204" pitchFamily="34" charset="0"/>
              </a:rPr>
              <a:t>cnode</a:t>
            </a:r>
            <a:r>
              <a:rPr lang="en-IN" b="0" i="0" dirty="0">
                <a:solidFill>
                  <a:srgbClr val="222222"/>
                </a:solidFill>
                <a:effectLst/>
                <a:latin typeface="arial" panose="020B0604020202020204" pitchFamily="34" charset="0"/>
              </a:rPr>
              <a:t> is not a leaf) then</a:t>
            </a:r>
          </a:p>
          <a:p>
            <a:pPr marL="914400" algn="l"/>
            <a:r>
              <a:rPr lang="en-IN" b="0" i="0" dirty="0">
                <a:solidFill>
                  <a:srgbClr val="222222"/>
                </a:solidFill>
                <a:effectLst/>
                <a:latin typeface="arial" panose="020B0604020202020204" pitchFamily="34" charset="0"/>
              </a:rPr>
              <a:t>16.   </a:t>
            </a:r>
            <a:r>
              <a:rPr lang="en-IN" b="0" i="0" dirty="0" err="1">
                <a:solidFill>
                  <a:srgbClr val="222222"/>
                </a:solidFill>
                <a:effectLst/>
                <a:latin typeface="arial" panose="020B0604020202020204" pitchFamily="34" charset="0"/>
              </a:rPr>
              <a:t>starcubing</a:t>
            </a:r>
            <a:r>
              <a:rPr lang="en-IN" b="0" i="0" dirty="0">
                <a:solidFill>
                  <a:srgbClr val="222222"/>
                </a:solidFill>
                <a:effectLst/>
                <a:latin typeface="arial" panose="020B0604020202020204" pitchFamily="34" charset="0"/>
              </a:rPr>
              <a:t>(T, </a:t>
            </a:r>
            <a:r>
              <a:rPr lang="en-IN" b="0" i="0" dirty="0" err="1">
                <a:solidFill>
                  <a:srgbClr val="222222"/>
                </a:solidFill>
                <a:effectLst/>
                <a:latin typeface="arial" panose="020B0604020202020204" pitchFamily="34" charset="0"/>
              </a:rPr>
              <a:t>cnode.first</a:t>
            </a:r>
            <a:r>
              <a:rPr lang="en-IN" b="0" i="0" dirty="0">
                <a:solidFill>
                  <a:srgbClr val="222222"/>
                </a:solidFill>
                <a:effectLst/>
                <a:latin typeface="arial" panose="020B0604020202020204" pitchFamily="34" charset="0"/>
              </a:rPr>
              <a:t> child);</a:t>
            </a:r>
          </a:p>
          <a:p>
            <a:pPr marL="914400" algn="l"/>
            <a:r>
              <a:rPr lang="en-IN" b="0" i="0" dirty="0">
                <a:solidFill>
                  <a:srgbClr val="222222"/>
                </a:solidFill>
                <a:effectLst/>
                <a:latin typeface="arial" panose="020B0604020202020204" pitchFamily="34" charset="0"/>
              </a:rPr>
              <a:t>17.   if (CC is not null) then f</a:t>
            </a:r>
          </a:p>
          <a:p>
            <a:pPr marL="914400" algn="l"/>
            <a:r>
              <a:rPr lang="en-IN" b="0" i="0" dirty="0">
                <a:solidFill>
                  <a:srgbClr val="222222"/>
                </a:solidFill>
                <a:effectLst/>
                <a:latin typeface="arial" panose="020B0604020202020204" pitchFamily="34" charset="0"/>
              </a:rPr>
              <a:t>18.   </a:t>
            </a:r>
            <a:r>
              <a:rPr lang="en-IN" b="0" i="0" dirty="0" err="1">
                <a:solidFill>
                  <a:srgbClr val="222222"/>
                </a:solidFill>
                <a:effectLst/>
                <a:latin typeface="arial" panose="020B0604020202020204" pitchFamily="34" charset="0"/>
              </a:rPr>
              <a:t>starcubing</a:t>
            </a:r>
            <a:r>
              <a:rPr lang="en-IN" b="0" i="0" dirty="0">
                <a:solidFill>
                  <a:srgbClr val="222222"/>
                </a:solidFill>
                <a:effectLst/>
                <a:latin typeface="arial" panose="020B0604020202020204" pitchFamily="34" charset="0"/>
              </a:rPr>
              <a:t>(</a:t>
            </a:r>
            <a:r>
              <a:rPr lang="en-IN" b="0" i="0" dirty="0" err="1">
                <a:solidFill>
                  <a:srgbClr val="222222"/>
                </a:solidFill>
                <a:effectLst/>
                <a:latin typeface="arial" panose="020B0604020202020204" pitchFamily="34" charset="0"/>
              </a:rPr>
              <a:t>TC;TC:root</a:t>
            </a:r>
            <a:r>
              <a:rPr lang="en-IN" b="0" i="0" dirty="0">
                <a:solidFill>
                  <a:srgbClr val="222222"/>
                </a:solidFill>
                <a:effectLst/>
                <a:latin typeface="arial" panose="020B0604020202020204" pitchFamily="34" charset="0"/>
              </a:rPr>
              <a:t>);</a:t>
            </a:r>
          </a:p>
          <a:p>
            <a:pPr marL="914400" algn="l"/>
            <a:r>
              <a:rPr lang="en-IN" b="0" i="0" dirty="0">
                <a:solidFill>
                  <a:srgbClr val="222222"/>
                </a:solidFill>
                <a:effectLst/>
                <a:latin typeface="arial" panose="020B0604020202020204" pitchFamily="34" charset="0"/>
              </a:rPr>
              <a:t>19.   remove CC from T’s cuboid tree; g</a:t>
            </a:r>
          </a:p>
          <a:p>
            <a:pPr marL="914400" algn="l"/>
            <a:r>
              <a:rPr lang="en-IN" b="0" i="0" dirty="0">
                <a:solidFill>
                  <a:srgbClr val="222222"/>
                </a:solidFill>
                <a:effectLst/>
                <a:latin typeface="arial" panose="020B0604020202020204" pitchFamily="34" charset="0"/>
              </a:rPr>
              <a:t>20.   if (</a:t>
            </a:r>
            <a:r>
              <a:rPr lang="en-IN" b="0" i="0" dirty="0" err="1">
                <a:solidFill>
                  <a:srgbClr val="222222"/>
                </a:solidFill>
                <a:effectLst/>
                <a:latin typeface="arial" panose="020B0604020202020204" pitchFamily="34" charset="0"/>
              </a:rPr>
              <a:t>cnode</a:t>
            </a:r>
            <a:r>
              <a:rPr lang="en-IN" b="0" i="0" dirty="0">
                <a:solidFill>
                  <a:srgbClr val="222222"/>
                </a:solidFill>
                <a:effectLst/>
                <a:latin typeface="arial" panose="020B0604020202020204" pitchFamily="34" charset="0"/>
              </a:rPr>
              <a:t> has sibling) then</a:t>
            </a:r>
          </a:p>
          <a:p>
            <a:pPr marL="914400" algn="l"/>
            <a:r>
              <a:rPr lang="en-IN" b="0" i="0" dirty="0">
                <a:solidFill>
                  <a:srgbClr val="222222"/>
                </a:solidFill>
                <a:effectLst/>
                <a:latin typeface="arial" panose="020B0604020202020204" pitchFamily="34" charset="0"/>
              </a:rPr>
              <a:t>21.   </a:t>
            </a:r>
            <a:r>
              <a:rPr lang="en-IN" b="0" i="0" dirty="0" err="1">
                <a:solidFill>
                  <a:srgbClr val="222222"/>
                </a:solidFill>
                <a:effectLst/>
                <a:latin typeface="arial" panose="020B0604020202020204" pitchFamily="34" charset="0"/>
              </a:rPr>
              <a:t>starcubing</a:t>
            </a:r>
            <a:r>
              <a:rPr lang="en-IN" b="0" i="0" dirty="0">
                <a:solidFill>
                  <a:srgbClr val="222222"/>
                </a:solidFill>
                <a:effectLst/>
                <a:latin typeface="arial" panose="020B0604020202020204" pitchFamily="34" charset="0"/>
              </a:rPr>
              <a:t>(T, </a:t>
            </a:r>
            <a:r>
              <a:rPr lang="en-IN" b="0" i="0" dirty="0" err="1">
                <a:solidFill>
                  <a:srgbClr val="222222"/>
                </a:solidFill>
                <a:effectLst/>
                <a:latin typeface="arial" panose="020B0604020202020204" pitchFamily="34" charset="0"/>
              </a:rPr>
              <a:t>cnode.sibling</a:t>
            </a:r>
            <a:r>
              <a:rPr lang="en-IN" b="0" i="0" dirty="0">
                <a:solidFill>
                  <a:srgbClr val="222222"/>
                </a:solidFill>
                <a:effectLst/>
                <a:latin typeface="arial" panose="020B0604020202020204" pitchFamily="34" charset="0"/>
              </a:rPr>
              <a:t>);</a:t>
            </a:r>
          </a:p>
          <a:p>
            <a:pPr marL="914400" algn="l"/>
            <a:r>
              <a:rPr lang="en-IN" b="0" i="0" dirty="0">
                <a:solidFill>
                  <a:srgbClr val="222222"/>
                </a:solidFill>
                <a:effectLst/>
                <a:latin typeface="arial" panose="020B0604020202020204" pitchFamily="34" charset="0"/>
              </a:rPr>
              <a:t>22.   remove T;</a:t>
            </a:r>
          </a:p>
          <a:p>
            <a:pPr marL="914400" algn="l"/>
            <a:r>
              <a:rPr lang="en-IN" b="0" i="0" dirty="0">
                <a:solidFill>
                  <a:srgbClr val="222222"/>
                </a:solidFill>
                <a:effectLst/>
                <a:latin typeface="arial" panose="020B0604020202020204" pitchFamily="34" charset="0"/>
              </a:rPr>
              <a:t>23.   }</a:t>
            </a:r>
          </a:p>
          <a:p>
            <a:endParaRPr lang="en-IN" dirty="0"/>
          </a:p>
        </p:txBody>
      </p:sp>
    </p:spTree>
    <p:extLst>
      <p:ext uri="{BB962C8B-B14F-4D97-AF65-F5344CB8AC3E}">
        <p14:creationId xmlns:p14="http://schemas.microsoft.com/office/powerpoint/2010/main" val="15673385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4C70-5D72-401B-B2DF-4C79E2F2B07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33F7ECB-8999-4B6C-9453-23C2E56BAB1F}"/>
              </a:ext>
            </a:extLst>
          </p:cNvPr>
          <p:cNvSpPr>
            <a:spLocks noGrp="1"/>
          </p:cNvSpPr>
          <p:nvPr>
            <p:ph type="sldNum" sz="quarter" idx="12"/>
          </p:nvPr>
        </p:nvSpPr>
        <p:spPr/>
        <p:txBody>
          <a:bodyPr/>
          <a:lstStyle/>
          <a:p>
            <a:fld id="{E3591306-41CF-4237-B2B4-5C605DD45071}" type="slidenum">
              <a:rPr lang="en-US" smtClean="0">
                <a:solidFill>
                  <a:srgbClr val="464653"/>
                </a:solidFill>
              </a:rPr>
              <a:pPr/>
              <a:t>129</a:t>
            </a:fld>
            <a:endParaRPr lang="en-US">
              <a:solidFill>
                <a:srgbClr val="464653"/>
              </a:solidFill>
            </a:endParaRPr>
          </a:p>
        </p:txBody>
      </p:sp>
      <p:sp>
        <p:nvSpPr>
          <p:cNvPr id="4" name="Content Placeholder 3">
            <a:extLst>
              <a:ext uri="{FF2B5EF4-FFF2-40B4-BE49-F238E27FC236}">
                <a16:creationId xmlns:a16="http://schemas.microsoft.com/office/drawing/2014/main" id="{0D08B066-530B-4580-8057-486391DA4CFF}"/>
              </a:ext>
            </a:extLst>
          </p:cNvPr>
          <p:cNvSpPr>
            <a:spLocks noGrp="1"/>
          </p:cNvSpPr>
          <p:nvPr>
            <p:ph sz="quarter" idx="1"/>
          </p:nvPr>
        </p:nvSpPr>
        <p:spPr/>
        <p:txBody>
          <a:bodyPr/>
          <a:lstStyle/>
          <a:p>
            <a:pPr marL="0" indent="0" algn="ctr">
              <a:buNone/>
            </a:pPr>
            <a:endParaRPr lang="en-US" b="1" dirty="0">
              <a:solidFill>
                <a:srgbClr val="FF0000"/>
              </a:solidFill>
            </a:endParaRPr>
          </a:p>
          <a:p>
            <a:pPr marL="0" indent="0" algn="ctr">
              <a:buNone/>
            </a:pPr>
            <a:endParaRPr lang="en-US" b="1" dirty="0">
              <a:solidFill>
                <a:srgbClr val="FF0000"/>
              </a:solidFill>
            </a:endParaRPr>
          </a:p>
          <a:p>
            <a:pPr marL="0" indent="0" algn="ctr">
              <a:buNone/>
            </a:pPr>
            <a:endParaRPr lang="en-US" b="1" dirty="0">
              <a:solidFill>
                <a:srgbClr val="FF0000"/>
              </a:solidFill>
            </a:endParaRPr>
          </a:p>
          <a:p>
            <a:pPr marL="0" indent="0" algn="ctr">
              <a:buNone/>
            </a:pPr>
            <a:endParaRPr lang="en-US" b="1" dirty="0">
              <a:solidFill>
                <a:srgbClr val="FF0000"/>
              </a:solidFill>
            </a:endParaRPr>
          </a:p>
          <a:p>
            <a:pPr marL="0" indent="0" algn="ctr">
              <a:buNone/>
            </a:pPr>
            <a:r>
              <a:rPr lang="en-US" b="1" dirty="0">
                <a:solidFill>
                  <a:srgbClr val="FF0000"/>
                </a:solidFill>
              </a:rPr>
              <a:t>END of UNIT I</a:t>
            </a:r>
            <a:endParaRPr lang="en-IN" b="1" dirty="0">
              <a:solidFill>
                <a:srgbClr val="FF0000"/>
              </a:solidFill>
            </a:endParaRPr>
          </a:p>
        </p:txBody>
      </p:sp>
    </p:spTree>
    <p:extLst>
      <p:ext uri="{BB962C8B-B14F-4D97-AF65-F5344CB8AC3E}">
        <p14:creationId xmlns:p14="http://schemas.microsoft.com/office/powerpoint/2010/main" val="3710401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13</a:t>
            </a:fld>
            <a:endParaRPr lang="en-IN"/>
          </a:p>
        </p:txBody>
      </p:sp>
      <p:pic>
        <p:nvPicPr>
          <p:cNvPr id="7" name="Picture 6"/>
          <p:cNvPicPr>
            <a:picLocks noChangeAspect="1"/>
          </p:cNvPicPr>
          <p:nvPr/>
        </p:nvPicPr>
        <p:blipFill>
          <a:blip r:embed="rId2"/>
          <a:stretch>
            <a:fillRect/>
          </a:stretch>
        </p:blipFill>
        <p:spPr>
          <a:xfrm>
            <a:off x="203579" y="104184"/>
            <a:ext cx="11814862" cy="6072779"/>
          </a:xfrm>
          <a:prstGeom prst="rect">
            <a:avLst/>
          </a:prstGeom>
        </p:spPr>
      </p:pic>
    </p:spTree>
    <p:extLst>
      <p:ext uri="{BB962C8B-B14F-4D97-AF65-F5344CB8AC3E}">
        <p14:creationId xmlns:p14="http://schemas.microsoft.com/office/powerpoint/2010/main" val="43011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14</a:t>
            </a:fld>
            <a:endParaRPr lang="en-IN"/>
          </a:p>
        </p:txBody>
      </p:sp>
      <p:pic>
        <p:nvPicPr>
          <p:cNvPr id="7" name="Picture 6"/>
          <p:cNvPicPr>
            <a:picLocks noChangeAspect="1"/>
          </p:cNvPicPr>
          <p:nvPr/>
        </p:nvPicPr>
        <p:blipFill>
          <a:blip r:embed="rId2"/>
          <a:stretch>
            <a:fillRect/>
          </a:stretch>
        </p:blipFill>
        <p:spPr>
          <a:xfrm>
            <a:off x="274515" y="0"/>
            <a:ext cx="11297649" cy="6056609"/>
          </a:xfrm>
          <a:prstGeom prst="rect">
            <a:avLst/>
          </a:prstGeom>
        </p:spPr>
      </p:pic>
    </p:spTree>
    <p:extLst>
      <p:ext uri="{BB962C8B-B14F-4D97-AF65-F5344CB8AC3E}">
        <p14:creationId xmlns:p14="http://schemas.microsoft.com/office/powerpoint/2010/main" val="265729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15</a:t>
            </a:fld>
            <a:endParaRPr lang="en-IN"/>
          </a:p>
        </p:txBody>
      </p:sp>
      <p:pic>
        <p:nvPicPr>
          <p:cNvPr id="7" name="Picture 6"/>
          <p:cNvPicPr>
            <a:picLocks noChangeAspect="1"/>
          </p:cNvPicPr>
          <p:nvPr/>
        </p:nvPicPr>
        <p:blipFill>
          <a:blip r:embed="rId2"/>
          <a:stretch>
            <a:fillRect/>
          </a:stretch>
        </p:blipFill>
        <p:spPr>
          <a:xfrm>
            <a:off x="426835" y="365125"/>
            <a:ext cx="11078228" cy="5811838"/>
          </a:xfrm>
          <a:prstGeom prst="rect">
            <a:avLst/>
          </a:prstGeom>
        </p:spPr>
      </p:pic>
    </p:spTree>
    <p:extLst>
      <p:ext uri="{BB962C8B-B14F-4D97-AF65-F5344CB8AC3E}">
        <p14:creationId xmlns:p14="http://schemas.microsoft.com/office/powerpoint/2010/main" val="324274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16</a:t>
            </a:fld>
            <a:endParaRPr lang="en-IN"/>
          </a:p>
        </p:txBody>
      </p:sp>
      <p:pic>
        <p:nvPicPr>
          <p:cNvPr id="7" name="Picture 6"/>
          <p:cNvPicPr>
            <a:picLocks noChangeAspect="1"/>
          </p:cNvPicPr>
          <p:nvPr/>
        </p:nvPicPr>
        <p:blipFill>
          <a:blip r:embed="rId2"/>
          <a:stretch>
            <a:fillRect/>
          </a:stretch>
        </p:blipFill>
        <p:spPr>
          <a:xfrm>
            <a:off x="591307" y="204716"/>
            <a:ext cx="10598354" cy="5972247"/>
          </a:xfrm>
          <a:prstGeom prst="rect">
            <a:avLst/>
          </a:prstGeom>
        </p:spPr>
      </p:pic>
    </p:spTree>
    <p:extLst>
      <p:ext uri="{BB962C8B-B14F-4D97-AF65-F5344CB8AC3E}">
        <p14:creationId xmlns:p14="http://schemas.microsoft.com/office/powerpoint/2010/main" val="79243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solidFill>
                  <a:srgbClr val="FF0000"/>
                </a:solidFill>
              </a:rPr>
              <a:t>Data Warehouse</a:t>
            </a:r>
            <a:endParaRPr lang="en-US" sz="2800" b="1" dirty="0">
              <a:solidFill>
                <a:srgbClr val="FF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17</a:t>
            </a:fld>
            <a:endParaRPr lang="en-US">
              <a:solidFill>
                <a:srgbClr val="464653"/>
              </a:solidFill>
            </a:endParaRPr>
          </a:p>
        </p:txBody>
      </p:sp>
      <p:sp>
        <p:nvSpPr>
          <p:cNvPr id="4" name="Content Placeholder 3"/>
          <p:cNvSpPr>
            <a:spLocks noGrp="1"/>
          </p:cNvSpPr>
          <p:nvPr>
            <p:ph sz="quarter" idx="1"/>
          </p:nvPr>
        </p:nvSpPr>
        <p:spPr/>
        <p:txBody>
          <a:bodyPr/>
          <a:lstStyle/>
          <a:p>
            <a:pPr algn="just"/>
            <a:endParaRPr lang="en-US" dirty="0"/>
          </a:p>
          <a:p>
            <a:pPr algn="just"/>
            <a:r>
              <a:rPr lang="en-US" dirty="0"/>
              <a:t>Data warehouses serve as a central repository for storing and analyzing information to make better informed decisions. </a:t>
            </a:r>
          </a:p>
          <a:p>
            <a:pPr algn="just"/>
            <a:endParaRPr lang="en-US" dirty="0"/>
          </a:p>
          <a:p>
            <a:pPr algn="just"/>
            <a:r>
              <a:rPr lang="en-US" dirty="0"/>
              <a:t>A Data Warehouse (DW) is a relational database that is designed for query and analysis rather than transaction processing. It includes historical data derived from transaction data from single and multiple sources.</a:t>
            </a:r>
          </a:p>
          <a:p>
            <a:pPr algn="just"/>
            <a:endParaRPr lang="en-US" dirty="0"/>
          </a:p>
          <a:p>
            <a:pPr algn="just"/>
            <a:r>
              <a:rPr lang="en-US" dirty="0"/>
              <a:t>A Data Warehouse provides integrated, enterprise-wide, historical data and focuses on providing support for decision-makers for data modeling and analysis.</a:t>
            </a:r>
          </a:p>
          <a:p>
            <a:pPr algn="just"/>
            <a:endParaRPr lang="en-US" dirty="0"/>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1192394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18</a:t>
            </a:fld>
            <a:endParaRPr lang="en-US">
              <a:solidFill>
                <a:srgbClr val="464653"/>
              </a:solidFill>
            </a:endParaRPr>
          </a:p>
        </p:txBody>
      </p:sp>
      <p:sp>
        <p:nvSpPr>
          <p:cNvPr id="4" name="Content Placeholder 3"/>
          <p:cNvSpPr>
            <a:spLocks noGrp="1"/>
          </p:cNvSpPr>
          <p:nvPr>
            <p:ph sz="quarter" idx="1"/>
          </p:nvPr>
        </p:nvSpPr>
        <p:spPr>
          <a:xfrm>
            <a:off x="609600" y="1254868"/>
            <a:ext cx="11309131" cy="5101482"/>
          </a:xfrm>
        </p:spPr>
        <p:txBody>
          <a:bodyPr>
            <a:normAutofit/>
          </a:bodyPr>
          <a:lstStyle/>
          <a:p>
            <a:pPr marL="0" indent="0" algn="just">
              <a:buNone/>
            </a:pPr>
            <a:r>
              <a:rPr lang="en-US" dirty="0"/>
              <a:t>Data Warehouse can be viewed as a data system with the following attributes:</a:t>
            </a:r>
          </a:p>
          <a:p>
            <a:pPr marL="0" indent="0" algn="just">
              <a:buNone/>
            </a:pPr>
            <a:endParaRPr lang="en-US" dirty="0"/>
          </a:p>
          <a:p>
            <a:pPr lvl="1" algn="just"/>
            <a:r>
              <a:rPr lang="en-US" b="1" dirty="0">
                <a:solidFill>
                  <a:srgbClr val="7030A0"/>
                </a:solidFill>
              </a:rPr>
              <a:t>It is a database designed for investigative tasks, using data from various applications.</a:t>
            </a:r>
          </a:p>
          <a:p>
            <a:pPr lvl="1" algn="just"/>
            <a:r>
              <a:rPr lang="en-US" b="1" dirty="0">
                <a:solidFill>
                  <a:srgbClr val="7030A0"/>
                </a:solidFill>
              </a:rPr>
              <a:t>It supports a relatively small number of clients with relatively long interactions.</a:t>
            </a:r>
          </a:p>
          <a:p>
            <a:pPr lvl="1" algn="just"/>
            <a:r>
              <a:rPr lang="en-US" b="1" dirty="0">
                <a:solidFill>
                  <a:srgbClr val="7030A0"/>
                </a:solidFill>
              </a:rPr>
              <a:t>It includes current and historical data to provide a historical perspective of information.</a:t>
            </a:r>
          </a:p>
          <a:p>
            <a:pPr lvl="1" algn="just"/>
            <a:r>
              <a:rPr lang="en-US" b="1" dirty="0">
                <a:solidFill>
                  <a:srgbClr val="7030A0"/>
                </a:solidFill>
              </a:rPr>
              <a:t>Its usage is read-intensive.</a:t>
            </a:r>
          </a:p>
          <a:p>
            <a:pPr lvl="1" algn="just"/>
            <a:r>
              <a:rPr lang="en-US" b="1" dirty="0">
                <a:solidFill>
                  <a:srgbClr val="7030A0"/>
                </a:solidFill>
              </a:rPr>
              <a:t>It contains a few large tables.</a:t>
            </a:r>
          </a:p>
          <a:p>
            <a:pPr marL="0" indent="0">
              <a:buNone/>
            </a:pPr>
            <a:endParaRPr lang="en-US" dirty="0"/>
          </a:p>
        </p:txBody>
      </p:sp>
      <p:sp>
        <p:nvSpPr>
          <p:cNvPr id="2" name="Title 1">
            <a:extLst>
              <a:ext uri="{FF2B5EF4-FFF2-40B4-BE49-F238E27FC236}">
                <a16:creationId xmlns:a16="http://schemas.microsoft.com/office/drawing/2014/main" id="{EC5B68EB-F084-B372-B22E-118C96D42454}"/>
              </a:ext>
            </a:extLst>
          </p:cNvPr>
          <p:cNvSpPr>
            <a:spLocks noGrp="1"/>
          </p:cNvSpPr>
          <p:nvPr>
            <p:ph type="title"/>
          </p:nvPr>
        </p:nvSpPr>
        <p:spPr>
          <a:xfrm>
            <a:off x="609600" y="152401"/>
            <a:ext cx="10972801" cy="990600"/>
          </a:xfrm>
        </p:spPr>
        <p:txBody>
          <a:bodyPr>
            <a:noAutofit/>
          </a:bodyPr>
          <a:lstStyle/>
          <a:p>
            <a:r>
              <a:rPr lang="en-US" sz="3200" b="1" dirty="0">
                <a:solidFill>
                  <a:srgbClr val="FF0000"/>
                </a:solidFill>
              </a:rPr>
              <a:t>Data Warehouse</a:t>
            </a:r>
            <a:endParaRPr lang="en-US" sz="2800" b="1" dirty="0">
              <a:solidFill>
                <a:srgbClr val="FF0000"/>
              </a:solidFill>
            </a:endParaRPr>
          </a:p>
        </p:txBody>
      </p:sp>
    </p:spTree>
    <p:extLst>
      <p:ext uri="{BB962C8B-B14F-4D97-AF65-F5344CB8AC3E}">
        <p14:creationId xmlns:p14="http://schemas.microsoft.com/office/powerpoint/2010/main" val="1276974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6CE7D8-13A1-48A1-BFCF-42AEECCA0986}"/>
              </a:ext>
            </a:extLst>
          </p:cNvPr>
          <p:cNvSpPr>
            <a:spLocks noGrp="1"/>
          </p:cNvSpPr>
          <p:nvPr>
            <p:ph type="sldNum" sz="quarter" idx="12"/>
          </p:nvPr>
        </p:nvSpPr>
        <p:spPr/>
        <p:txBody>
          <a:bodyPr/>
          <a:lstStyle/>
          <a:p>
            <a:fld id="{E3591306-41CF-4237-B2B4-5C605DD45071}" type="slidenum">
              <a:rPr lang="en-US" smtClean="0">
                <a:solidFill>
                  <a:srgbClr val="464653"/>
                </a:solidFill>
              </a:rPr>
              <a:pPr/>
              <a:t>19</a:t>
            </a:fld>
            <a:endParaRPr lang="en-US">
              <a:solidFill>
                <a:srgbClr val="464653"/>
              </a:solidFill>
            </a:endParaRPr>
          </a:p>
        </p:txBody>
      </p:sp>
      <p:sp>
        <p:nvSpPr>
          <p:cNvPr id="4" name="Content Placeholder 3">
            <a:extLst>
              <a:ext uri="{FF2B5EF4-FFF2-40B4-BE49-F238E27FC236}">
                <a16:creationId xmlns:a16="http://schemas.microsoft.com/office/drawing/2014/main" id="{FAA6018C-90D1-113F-1EAA-B1990F07DAC0}"/>
              </a:ext>
            </a:extLst>
          </p:cNvPr>
          <p:cNvSpPr>
            <a:spLocks noGrp="1"/>
          </p:cNvSpPr>
          <p:nvPr>
            <p:ph sz="quarter" idx="1"/>
          </p:nvPr>
        </p:nvSpPr>
        <p:spPr/>
        <p:txBody>
          <a:bodyPr/>
          <a:lstStyle/>
          <a:p>
            <a:r>
              <a:rPr lang="en-US" dirty="0"/>
              <a:t>Data Warehouse environment contains an extraction, transportation, and loading (ETL) solution, an online analytical processing (OLAP) engine, customer analysis tools, and other applications that handle the process of gathering information and delivering it to business users.</a:t>
            </a:r>
          </a:p>
          <a:p>
            <a:endParaRPr lang="en-IN" dirty="0"/>
          </a:p>
        </p:txBody>
      </p:sp>
      <p:sp>
        <p:nvSpPr>
          <p:cNvPr id="5" name="Title 1">
            <a:extLst>
              <a:ext uri="{FF2B5EF4-FFF2-40B4-BE49-F238E27FC236}">
                <a16:creationId xmlns:a16="http://schemas.microsoft.com/office/drawing/2014/main" id="{43BBB513-8389-EC65-8C0F-59A672A99629}"/>
              </a:ext>
            </a:extLst>
          </p:cNvPr>
          <p:cNvSpPr>
            <a:spLocks noGrp="1"/>
          </p:cNvSpPr>
          <p:nvPr>
            <p:ph type="title"/>
          </p:nvPr>
        </p:nvSpPr>
        <p:spPr>
          <a:xfrm>
            <a:off x="609600" y="152401"/>
            <a:ext cx="10972801" cy="990600"/>
          </a:xfrm>
        </p:spPr>
        <p:txBody>
          <a:bodyPr>
            <a:noAutofit/>
          </a:bodyPr>
          <a:lstStyle/>
          <a:p>
            <a:r>
              <a:rPr lang="en-US" sz="3200" b="1" dirty="0">
                <a:solidFill>
                  <a:srgbClr val="FF0000"/>
                </a:solidFill>
              </a:rPr>
              <a:t>Data Warehouse</a:t>
            </a:r>
            <a:endParaRPr lang="en-US" sz="2800" b="1" dirty="0">
              <a:solidFill>
                <a:srgbClr val="FF0000"/>
              </a:solidFill>
            </a:endParaRPr>
          </a:p>
        </p:txBody>
      </p:sp>
    </p:spTree>
    <p:extLst>
      <p:ext uri="{BB962C8B-B14F-4D97-AF65-F5344CB8AC3E}">
        <p14:creationId xmlns:p14="http://schemas.microsoft.com/office/powerpoint/2010/main" val="1092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D3EC-932C-461D-816F-A598439C2385}"/>
              </a:ext>
            </a:extLst>
          </p:cNvPr>
          <p:cNvSpPr>
            <a:spLocks noGrp="1"/>
          </p:cNvSpPr>
          <p:nvPr>
            <p:ph type="title"/>
          </p:nvPr>
        </p:nvSpPr>
        <p:spPr>
          <a:xfrm>
            <a:off x="838199" y="136525"/>
            <a:ext cx="10515600" cy="1325563"/>
          </a:xfrm>
        </p:spPr>
        <p:txBody>
          <a:bodyPr/>
          <a:lstStyle/>
          <a:p>
            <a:pPr algn="ctr"/>
            <a:r>
              <a:rPr lang="en-US" b="1" dirty="0">
                <a:latin typeface="Times New Roman" panose="02020603050405020304" pitchFamily="18" charset="0"/>
                <a:cs typeface="Times New Roman" panose="02020603050405020304" pitchFamily="18" charset="0"/>
              </a:rPr>
              <a:t>Pre Requisite</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8700187-B348-4D31-9439-F2F11A0242B5}"/>
              </a:ext>
            </a:extLst>
          </p:cNvPr>
          <p:cNvPicPr>
            <a:picLocks noGrp="1" noChangeAspect="1"/>
          </p:cNvPicPr>
          <p:nvPr>
            <p:ph idx="1"/>
          </p:nvPr>
        </p:nvPicPr>
        <p:blipFill>
          <a:blip r:embed="rId2"/>
          <a:stretch>
            <a:fillRect/>
          </a:stretch>
        </p:blipFill>
        <p:spPr>
          <a:xfrm>
            <a:off x="2062821" y="1228299"/>
            <a:ext cx="8723694" cy="4052681"/>
          </a:xfrm>
          <a:prstGeom prst="rect">
            <a:avLst/>
          </a:prstGeom>
        </p:spPr>
      </p:pic>
      <p:sp>
        <p:nvSpPr>
          <p:cNvPr id="4" name="Date Placeholder 3">
            <a:extLst>
              <a:ext uri="{FF2B5EF4-FFF2-40B4-BE49-F238E27FC236}">
                <a16:creationId xmlns:a16="http://schemas.microsoft.com/office/drawing/2014/main" id="{86464E59-679D-43C2-BEF4-E3547525E696}"/>
              </a:ext>
            </a:extLst>
          </p:cNvPr>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a:extLst>
              <a:ext uri="{FF2B5EF4-FFF2-40B4-BE49-F238E27FC236}">
                <a16:creationId xmlns:a16="http://schemas.microsoft.com/office/drawing/2014/main" id="{776F02B5-5721-4914-9CEA-A2BBEFCDABF2}"/>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7917988B-CDA1-4161-96E4-349EBC2D8EBF}"/>
              </a:ext>
            </a:extLst>
          </p:cNvPr>
          <p:cNvSpPr>
            <a:spLocks noGrp="1"/>
          </p:cNvSpPr>
          <p:nvPr>
            <p:ph type="sldNum" sz="quarter" idx="12"/>
          </p:nvPr>
        </p:nvSpPr>
        <p:spPr/>
        <p:txBody>
          <a:bodyPr/>
          <a:lstStyle/>
          <a:p>
            <a:fld id="{9F007541-7122-47D0-81F7-220A90B2D1EC}" type="slidenum">
              <a:rPr lang="en-IN" smtClean="0"/>
              <a:t>2</a:t>
            </a:fld>
            <a:endParaRPr lang="en-IN"/>
          </a:p>
        </p:txBody>
      </p:sp>
    </p:spTree>
    <p:extLst>
      <p:ext uri="{BB962C8B-B14F-4D97-AF65-F5344CB8AC3E}">
        <p14:creationId xmlns:p14="http://schemas.microsoft.com/office/powerpoint/2010/main" val="308927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Data Warehouse - Characteristics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20</a:t>
            </a:fld>
            <a:endParaRPr lang="en-US">
              <a:solidFill>
                <a:srgbClr val="464653"/>
              </a:solidFill>
            </a:endParaRPr>
          </a:p>
        </p:txBody>
      </p:sp>
      <p:pic>
        <p:nvPicPr>
          <p:cNvPr id="1026" name="Picture 2" descr="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280" y="1639888"/>
            <a:ext cx="7362825"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3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21</a:t>
            </a:fld>
            <a:endParaRPr lang="en-US">
              <a:solidFill>
                <a:srgbClr val="464653"/>
              </a:solidFill>
            </a:endParaRPr>
          </a:p>
        </p:txBody>
      </p:sp>
      <p:sp>
        <p:nvSpPr>
          <p:cNvPr id="4" name="Content Placeholder 3"/>
          <p:cNvSpPr>
            <a:spLocks noGrp="1"/>
          </p:cNvSpPr>
          <p:nvPr>
            <p:ph sz="quarter" idx="1"/>
          </p:nvPr>
        </p:nvSpPr>
        <p:spPr>
          <a:xfrm>
            <a:off x="472441" y="768480"/>
            <a:ext cx="6721366" cy="5648528"/>
          </a:xfrm>
        </p:spPr>
        <p:txBody>
          <a:bodyPr>
            <a:normAutofit lnSpcReduction="10000"/>
          </a:bodyPr>
          <a:lstStyle/>
          <a:p>
            <a:r>
              <a:rPr lang="en-US" dirty="0">
                <a:solidFill>
                  <a:srgbClr val="FF0000"/>
                </a:solidFill>
              </a:rPr>
              <a:t>Subject-Oriented</a:t>
            </a:r>
          </a:p>
          <a:p>
            <a:pPr algn="just"/>
            <a:r>
              <a:rPr lang="en-US" dirty="0"/>
              <a:t>Data warehouse target on the modeling and analysis of data for decision-makers. </a:t>
            </a:r>
          </a:p>
          <a:p>
            <a:pPr algn="just"/>
            <a:endParaRPr lang="en-US" sz="1400" dirty="0"/>
          </a:p>
          <a:p>
            <a:pPr algn="just"/>
            <a:r>
              <a:rPr lang="en-US" dirty="0"/>
              <a:t>Data warehouses typically provide a concise and straightforward view around a particular subject, </a:t>
            </a:r>
          </a:p>
          <a:p>
            <a:pPr lvl="1" algn="just"/>
            <a:r>
              <a:rPr lang="en-US" dirty="0"/>
              <a:t>such as customer, product, or sales, instead of the global organization's ongoing operations. </a:t>
            </a:r>
          </a:p>
          <a:p>
            <a:pPr algn="just"/>
            <a:endParaRPr lang="en-US" sz="1600" dirty="0"/>
          </a:p>
          <a:p>
            <a:pPr algn="just"/>
            <a:r>
              <a:rPr lang="en-US" dirty="0"/>
              <a:t>This is done by excluding data that are not useful concerning the subject and including all data needed by the users to understand the subject.</a:t>
            </a:r>
          </a:p>
          <a:p>
            <a:endParaRPr lang="en-US" dirty="0"/>
          </a:p>
        </p:txBody>
      </p:sp>
      <p:pic>
        <p:nvPicPr>
          <p:cNvPr id="2050" name="Picture 2" descr="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447" y="1585608"/>
            <a:ext cx="4587766" cy="347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955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22</a:t>
            </a:fld>
            <a:endParaRPr lang="en-US">
              <a:solidFill>
                <a:srgbClr val="464653"/>
              </a:solidFill>
            </a:endParaRPr>
          </a:p>
        </p:txBody>
      </p:sp>
      <p:sp>
        <p:nvSpPr>
          <p:cNvPr id="4" name="Content Placeholder 3"/>
          <p:cNvSpPr>
            <a:spLocks noGrp="1"/>
          </p:cNvSpPr>
          <p:nvPr>
            <p:ph sz="quarter" idx="1"/>
          </p:nvPr>
        </p:nvSpPr>
        <p:spPr>
          <a:xfrm>
            <a:off x="564204" y="650590"/>
            <a:ext cx="5972783" cy="5707118"/>
          </a:xfrm>
        </p:spPr>
        <p:txBody>
          <a:bodyPr/>
          <a:lstStyle/>
          <a:p>
            <a:r>
              <a:rPr lang="en-US" dirty="0">
                <a:solidFill>
                  <a:srgbClr val="FF0000"/>
                </a:solidFill>
              </a:rPr>
              <a:t>Integrated</a:t>
            </a:r>
          </a:p>
          <a:p>
            <a:pPr algn="just"/>
            <a:r>
              <a:rPr lang="en-US" dirty="0"/>
              <a:t>A data warehouse integrates various heterogeneous data sources like RDBMS, flat files, and online transaction records. </a:t>
            </a:r>
          </a:p>
          <a:p>
            <a:pPr algn="just"/>
            <a:r>
              <a:rPr lang="en-US" dirty="0"/>
              <a:t>It requires performing </a:t>
            </a:r>
            <a:r>
              <a:rPr lang="en-US" dirty="0">
                <a:solidFill>
                  <a:srgbClr val="FF0000"/>
                </a:solidFill>
              </a:rPr>
              <a:t>data cleaning </a:t>
            </a:r>
            <a:r>
              <a:rPr lang="en-US" dirty="0"/>
              <a:t>and </a:t>
            </a:r>
            <a:r>
              <a:rPr lang="en-US" dirty="0">
                <a:solidFill>
                  <a:srgbClr val="FF0000"/>
                </a:solidFill>
              </a:rPr>
              <a:t>integration</a:t>
            </a:r>
            <a:r>
              <a:rPr lang="en-US" dirty="0"/>
              <a:t> during data warehousing to ensure consistency in naming conventions, attributes types, etc., among different data sources.</a:t>
            </a:r>
          </a:p>
          <a:p>
            <a:endParaRPr lang="en-US" dirty="0"/>
          </a:p>
        </p:txBody>
      </p:sp>
      <p:pic>
        <p:nvPicPr>
          <p:cNvPr id="3076" name="Picture 4" descr="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647" y="1556426"/>
            <a:ext cx="4368051" cy="322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30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23</a:t>
            </a:fld>
            <a:endParaRPr lang="en-US">
              <a:solidFill>
                <a:srgbClr val="464653"/>
              </a:solidFill>
            </a:endParaRPr>
          </a:p>
        </p:txBody>
      </p:sp>
      <p:sp>
        <p:nvSpPr>
          <p:cNvPr id="4" name="Content Placeholder 3"/>
          <p:cNvSpPr>
            <a:spLocks noGrp="1"/>
          </p:cNvSpPr>
          <p:nvPr>
            <p:ph sz="quarter" idx="1"/>
          </p:nvPr>
        </p:nvSpPr>
        <p:spPr>
          <a:xfrm>
            <a:off x="437745" y="671209"/>
            <a:ext cx="6556442" cy="5808419"/>
          </a:xfrm>
        </p:spPr>
        <p:txBody>
          <a:bodyPr>
            <a:normAutofit/>
          </a:bodyPr>
          <a:lstStyle/>
          <a:p>
            <a:pPr algn="just"/>
            <a:r>
              <a:rPr lang="en-US" b="1" dirty="0">
                <a:solidFill>
                  <a:srgbClr val="FF0000"/>
                </a:solidFill>
              </a:rPr>
              <a:t>Time-Variant</a:t>
            </a:r>
          </a:p>
          <a:p>
            <a:pPr algn="just"/>
            <a:r>
              <a:rPr lang="en-US" dirty="0"/>
              <a:t>Historical information is kept in a data warehouse. </a:t>
            </a:r>
          </a:p>
          <a:p>
            <a:pPr algn="just"/>
            <a:r>
              <a:rPr lang="en-US" dirty="0"/>
              <a:t>Example, </a:t>
            </a:r>
          </a:p>
          <a:p>
            <a:pPr lvl="1" algn="just"/>
            <a:r>
              <a:rPr lang="en-US" dirty="0"/>
              <a:t>one can retrieve files from 3 months, 6 months, 12 months, or even previous data from a data warehouse. </a:t>
            </a:r>
          </a:p>
          <a:p>
            <a:pPr algn="just"/>
            <a:r>
              <a:rPr lang="en-US" dirty="0"/>
              <a:t>These variations with a transactions system, where often only the most current file is kept.</a:t>
            </a:r>
          </a:p>
          <a:p>
            <a:endParaRPr lang="en-US" dirty="0"/>
          </a:p>
        </p:txBody>
      </p:sp>
      <p:pic>
        <p:nvPicPr>
          <p:cNvPr id="4098" name="Picture 2" descr="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262" y="1352144"/>
            <a:ext cx="4056993" cy="347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3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24</a:t>
            </a:fld>
            <a:endParaRPr lang="en-US">
              <a:solidFill>
                <a:srgbClr val="464653"/>
              </a:solidFill>
            </a:endParaRPr>
          </a:p>
        </p:txBody>
      </p:sp>
      <p:sp>
        <p:nvSpPr>
          <p:cNvPr id="4" name="Content Placeholder 3"/>
          <p:cNvSpPr>
            <a:spLocks noGrp="1"/>
          </p:cNvSpPr>
          <p:nvPr>
            <p:ph sz="quarter" idx="1"/>
          </p:nvPr>
        </p:nvSpPr>
        <p:spPr>
          <a:xfrm>
            <a:off x="719847" y="758756"/>
            <a:ext cx="7273270" cy="5720871"/>
          </a:xfrm>
        </p:spPr>
        <p:txBody>
          <a:bodyPr>
            <a:noAutofit/>
          </a:bodyPr>
          <a:lstStyle/>
          <a:p>
            <a:pPr algn="just"/>
            <a:r>
              <a:rPr lang="en-US" sz="2600" b="1" dirty="0">
                <a:solidFill>
                  <a:srgbClr val="FF0000"/>
                </a:solidFill>
              </a:rPr>
              <a:t>Non-Volatile</a:t>
            </a:r>
          </a:p>
          <a:p>
            <a:pPr algn="just"/>
            <a:r>
              <a:rPr lang="en-US" sz="2600" dirty="0"/>
              <a:t>Non-Volatile defines that once entered into the warehouse, and data should not change.</a:t>
            </a:r>
          </a:p>
          <a:p>
            <a:pPr algn="just"/>
            <a:r>
              <a:rPr lang="en-US" sz="2600" dirty="0"/>
              <a:t>The data warehouse is a physically separate data storage, which is transformed from the source operational RDBMS. </a:t>
            </a:r>
          </a:p>
          <a:p>
            <a:pPr algn="just"/>
            <a:r>
              <a:rPr lang="en-US" sz="2600" dirty="0"/>
              <a:t>The operational updates of data do not occur in the data warehouse, i.e., </a:t>
            </a:r>
            <a:r>
              <a:rPr lang="en-US" sz="2600" dirty="0">
                <a:solidFill>
                  <a:srgbClr val="FF0000"/>
                </a:solidFill>
              </a:rPr>
              <a:t>update, insert, and delete operations are not performed. </a:t>
            </a:r>
          </a:p>
          <a:p>
            <a:pPr algn="just"/>
            <a:r>
              <a:rPr lang="en-US" sz="2600" dirty="0"/>
              <a:t>It usually requires only two procedures in data accessing: </a:t>
            </a:r>
            <a:r>
              <a:rPr lang="en-US" sz="2600" dirty="0">
                <a:solidFill>
                  <a:srgbClr val="FF0000"/>
                </a:solidFill>
              </a:rPr>
              <a:t>Initial loading of data and access to data</a:t>
            </a:r>
            <a:r>
              <a:rPr lang="en-US" sz="2600" dirty="0"/>
              <a:t>. </a:t>
            </a:r>
          </a:p>
          <a:p>
            <a:pPr algn="just"/>
            <a:r>
              <a:rPr lang="en-US" sz="2600" dirty="0"/>
              <a:t>DW does not require transaction processing, recovery, and concurrency capabilities, which allows for substantial speedup of data retrieval. </a:t>
            </a:r>
          </a:p>
          <a:p>
            <a:pPr marL="0" indent="0">
              <a:buNone/>
            </a:pPr>
            <a:endParaRPr lang="en-US" sz="2600" dirty="0"/>
          </a:p>
        </p:txBody>
      </p:sp>
      <p:pic>
        <p:nvPicPr>
          <p:cNvPr id="4098" name="Picture 2" descr="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007" y="1682885"/>
            <a:ext cx="4056993" cy="328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65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Goals of Data Warehousing</a:t>
            </a:r>
            <a:endParaRPr lang="en-US" dirty="0"/>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25</a:t>
            </a:fld>
            <a:endParaRPr lang="en-US">
              <a:solidFill>
                <a:srgbClr val="464653"/>
              </a:solidFill>
            </a:endParaRPr>
          </a:p>
        </p:txBody>
      </p:sp>
      <p:sp>
        <p:nvSpPr>
          <p:cNvPr id="4" name="Content Placeholder 3"/>
          <p:cNvSpPr>
            <a:spLocks noGrp="1"/>
          </p:cNvSpPr>
          <p:nvPr>
            <p:ph sz="quarter" idx="1"/>
          </p:nvPr>
        </p:nvSpPr>
        <p:spPr/>
        <p:txBody>
          <a:bodyPr/>
          <a:lstStyle/>
          <a:p>
            <a:pPr lvl="1"/>
            <a:r>
              <a:rPr lang="en-US" sz="3200" dirty="0"/>
              <a:t>To help reporting as well as analysis</a:t>
            </a:r>
          </a:p>
          <a:p>
            <a:pPr lvl="1"/>
            <a:r>
              <a:rPr lang="en-US" sz="3200" dirty="0"/>
              <a:t>Maintain the organization's historical information</a:t>
            </a:r>
          </a:p>
          <a:p>
            <a:pPr lvl="1"/>
            <a:r>
              <a:rPr lang="en-US" sz="3200" dirty="0"/>
              <a:t>Is the foundation for decision making.</a:t>
            </a:r>
          </a:p>
          <a:p>
            <a:pPr lvl="1"/>
            <a:endParaRPr lang="en-US" dirty="0"/>
          </a:p>
        </p:txBody>
      </p:sp>
    </p:spTree>
    <p:extLst>
      <p:ext uri="{BB962C8B-B14F-4D97-AF65-F5344CB8AC3E}">
        <p14:creationId xmlns:p14="http://schemas.microsoft.com/office/powerpoint/2010/main" val="3895631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Need for Data Warehouse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26</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Data Warehouse is needed for the following reasons:</a:t>
            </a:r>
          </a:p>
          <a:p>
            <a:endParaRPr lang="en-US" dirty="0"/>
          </a:p>
        </p:txBody>
      </p:sp>
      <p:pic>
        <p:nvPicPr>
          <p:cNvPr id="5122" name="Picture 2" descr="History of 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989" y="1978342"/>
            <a:ext cx="7963666" cy="425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741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27</a:t>
            </a:fld>
            <a:endParaRPr lang="en-US">
              <a:solidFill>
                <a:srgbClr val="464653"/>
              </a:solidFill>
            </a:endParaRPr>
          </a:p>
        </p:txBody>
      </p:sp>
      <p:sp>
        <p:nvSpPr>
          <p:cNvPr id="4" name="Content Placeholder 3"/>
          <p:cNvSpPr>
            <a:spLocks noGrp="1"/>
          </p:cNvSpPr>
          <p:nvPr>
            <p:ph sz="quarter" idx="1"/>
          </p:nvPr>
        </p:nvSpPr>
        <p:spPr>
          <a:xfrm>
            <a:off x="483140" y="801634"/>
            <a:ext cx="11372193" cy="5920477"/>
          </a:xfrm>
        </p:spPr>
        <p:txBody>
          <a:bodyPr>
            <a:normAutofit lnSpcReduction="10000"/>
          </a:bodyPr>
          <a:lstStyle/>
          <a:p>
            <a:pPr algn="just"/>
            <a:r>
              <a:rPr lang="en-US" sz="2400" dirty="0"/>
              <a:t>1) </a:t>
            </a:r>
            <a:r>
              <a:rPr lang="en-US" sz="2400" b="1" dirty="0"/>
              <a:t>Business User:</a:t>
            </a:r>
            <a:r>
              <a:rPr lang="en-US" sz="2400" dirty="0"/>
              <a:t> Business users require a data warehouse to </a:t>
            </a:r>
            <a:r>
              <a:rPr lang="en-US" sz="2400" dirty="0">
                <a:solidFill>
                  <a:srgbClr val="FF0000"/>
                </a:solidFill>
              </a:rPr>
              <a:t>view</a:t>
            </a:r>
            <a:r>
              <a:rPr lang="en-US" sz="2400" dirty="0"/>
              <a:t> </a:t>
            </a:r>
            <a:r>
              <a:rPr lang="en-US" sz="2400" dirty="0">
                <a:solidFill>
                  <a:srgbClr val="FF0000"/>
                </a:solidFill>
              </a:rPr>
              <a:t>summarized data from the past</a:t>
            </a:r>
            <a:r>
              <a:rPr lang="en-US" sz="2400" dirty="0"/>
              <a:t>. Since these people are non-technical, the data may be presented to them in an elementary form.</a:t>
            </a:r>
          </a:p>
          <a:p>
            <a:pPr algn="just"/>
            <a:endParaRPr lang="en-US" sz="1400" dirty="0"/>
          </a:p>
          <a:p>
            <a:pPr algn="just"/>
            <a:r>
              <a:rPr lang="en-US" sz="2400" dirty="0"/>
              <a:t>2) </a:t>
            </a:r>
            <a:r>
              <a:rPr lang="en-US" sz="2400" b="1" dirty="0"/>
              <a:t>Store historical data:</a:t>
            </a:r>
            <a:r>
              <a:rPr lang="en-US" sz="2400" dirty="0"/>
              <a:t> Data Warehouse is required to store the time variable data from the past. This input is made to be used for various purposes.</a:t>
            </a:r>
          </a:p>
          <a:p>
            <a:pPr algn="just"/>
            <a:endParaRPr lang="en-US" sz="1400" dirty="0"/>
          </a:p>
          <a:p>
            <a:pPr algn="just"/>
            <a:r>
              <a:rPr lang="en-US" sz="2400" dirty="0"/>
              <a:t>3) </a:t>
            </a:r>
            <a:r>
              <a:rPr lang="en-US" sz="2400" b="1" dirty="0"/>
              <a:t>Make strategic decisions:</a:t>
            </a:r>
            <a:r>
              <a:rPr lang="en-US" sz="2400" dirty="0"/>
              <a:t> Some strategies may be depending upon the data in the data warehouse. So, data warehouse </a:t>
            </a:r>
            <a:r>
              <a:rPr lang="en-US" sz="2400" dirty="0">
                <a:solidFill>
                  <a:srgbClr val="FF0000"/>
                </a:solidFill>
              </a:rPr>
              <a:t>contributes to making strategic decisions.</a:t>
            </a:r>
          </a:p>
          <a:p>
            <a:pPr algn="just"/>
            <a:endParaRPr lang="en-US" sz="1300" dirty="0">
              <a:solidFill>
                <a:srgbClr val="FF0000"/>
              </a:solidFill>
            </a:endParaRPr>
          </a:p>
          <a:p>
            <a:pPr algn="just"/>
            <a:r>
              <a:rPr lang="en-US" sz="2400" dirty="0"/>
              <a:t>4) D</a:t>
            </a:r>
            <a:r>
              <a:rPr lang="en-US" sz="2400" b="1" dirty="0"/>
              <a:t>ata consistency and quality:</a:t>
            </a:r>
            <a:r>
              <a:rPr lang="en-US" sz="2400" dirty="0"/>
              <a:t> Bringing the data from </a:t>
            </a:r>
            <a:r>
              <a:rPr lang="en-US" sz="2400" dirty="0">
                <a:solidFill>
                  <a:srgbClr val="FF0000"/>
                </a:solidFill>
              </a:rPr>
              <a:t>different sources </a:t>
            </a:r>
            <a:r>
              <a:rPr lang="en-US" sz="2400" dirty="0"/>
              <a:t>at a commonplace, the user can effectively undertake to bring the uniformity and consistency in data.</a:t>
            </a:r>
          </a:p>
          <a:p>
            <a:pPr algn="just"/>
            <a:endParaRPr lang="en-US" sz="1500" dirty="0"/>
          </a:p>
          <a:p>
            <a:pPr algn="just"/>
            <a:r>
              <a:rPr lang="en-US" sz="2400" dirty="0"/>
              <a:t>5) </a:t>
            </a:r>
            <a:r>
              <a:rPr lang="en-US" sz="2400" b="1" dirty="0"/>
              <a:t>High response time:</a:t>
            </a:r>
            <a:r>
              <a:rPr lang="en-US" sz="2400" dirty="0"/>
              <a:t> Data warehouse has to be ready for somewhat unexpected loads and types of queries, which demands a significant degree of </a:t>
            </a:r>
            <a:r>
              <a:rPr lang="en-US" sz="2400" dirty="0">
                <a:solidFill>
                  <a:srgbClr val="FF0000"/>
                </a:solidFill>
              </a:rPr>
              <a:t>flexibility and quick response time.</a:t>
            </a:r>
          </a:p>
          <a:p>
            <a:endParaRPr lang="en-US" sz="2400" dirty="0"/>
          </a:p>
        </p:txBody>
      </p:sp>
      <p:sp>
        <p:nvSpPr>
          <p:cNvPr id="2" name="Title 1">
            <a:extLst>
              <a:ext uri="{FF2B5EF4-FFF2-40B4-BE49-F238E27FC236}">
                <a16:creationId xmlns:a16="http://schemas.microsoft.com/office/drawing/2014/main" id="{03EFB37F-4CAE-059E-EB39-D93F473DAE6E}"/>
              </a:ext>
            </a:extLst>
          </p:cNvPr>
          <p:cNvSpPr>
            <a:spLocks noGrp="1"/>
          </p:cNvSpPr>
          <p:nvPr>
            <p:ph type="title"/>
          </p:nvPr>
        </p:nvSpPr>
        <p:spPr>
          <a:xfrm>
            <a:off x="609600" y="152401"/>
            <a:ext cx="10972801" cy="649233"/>
          </a:xfrm>
        </p:spPr>
        <p:txBody>
          <a:bodyPr>
            <a:normAutofit/>
          </a:bodyPr>
          <a:lstStyle/>
          <a:p>
            <a:r>
              <a:rPr lang="en-US" dirty="0">
                <a:solidFill>
                  <a:srgbClr val="FF0000"/>
                </a:solidFill>
              </a:rPr>
              <a:t>Need for Data Warehouse</a:t>
            </a:r>
          </a:p>
        </p:txBody>
      </p:sp>
    </p:spTree>
    <p:extLst>
      <p:ext uri="{BB962C8B-B14F-4D97-AF65-F5344CB8AC3E}">
        <p14:creationId xmlns:p14="http://schemas.microsoft.com/office/powerpoint/2010/main" val="3399253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28</a:t>
            </a:fld>
            <a:endParaRPr lang="en-US">
              <a:solidFill>
                <a:srgbClr val="464653"/>
              </a:solidFill>
            </a:endParaRPr>
          </a:p>
        </p:txBody>
      </p:sp>
      <p:sp>
        <p:nvSpPr>
          <p:cNvPr id="4" name="Content Placeholder 3"/>
          <p:cNvSpPr>
            <a:spLocks noGrp="1"/>
          </p:cNvSpPr>
          <p:nvPr>
            <p:ph sz="quarter" idx="1"/>
          </p:nvPr>
        </p:nvSpPr>
        <p:spPr>
          <a:xfrm>
            <a:off x="609600" y="661481"/>
            <a:ext cx="10972801" cy="5694869"/>
          </a:xfrm>
        </p:spPr>
        <p:txBody>
          <a:bodyPr>
            <a:normAutofit/>
          </a:bodyPr>
          <a:lstStyle/>
          <a:p>
            <a:pPr marL="0" indent="0" algn="just">
              <a:buNone/>
            </a:pPr>
            <a:r>
              <a:rPr lang="en-US" b="1" dirty="0">
                <a:solidFill>
                  <a:srgbClr val="FF0000"/>
                </a:solidFill>
              </a:rPr>
              <a:t>Benefits of Data Warehouse</a:t>
            </a:r>
          </a:p>
          <a:p>
            <a:pPr algn="just"/>
            <a:r>
              <a:rPr lang="en-US" dirty="0"/>
              <a:t>Understand business trends and </a:t>
            </a:r>
            <a:r>
              <a:rPr lang="en-US" dirty="0">
                <a:solidFill>
                  <a:srgbClr val="FF0000"/>
                </a:solidFill>
              </a:rPr>
              <a:t>make better forecasting </a:t>
            </a:r>
            <a:r>
              <a:rPr lang="en-US" dirty="0"/>
              <a:t>decisions.</a:t>
            </a:r>
          </a:p>
          <a:p>
            <a:pPr algn="just"/>
            <a:r>
              <a:rPr lang="en-US" dirty="0"/>
              <a:t>Data Warehouses are designed to perform well </a:t>
            </a:r>
            <a:r>
              <a:rPr lang="en-US" dirty="0">
                <a:solidFill>
                  <a:srgbClr val="FF0000"/>
                </a:solidFill>
              </a:rPr>
              <a:t>enormous amounts of data</a:t>
            </a:r>
            <a:r>
              <a:rPr lang="en-US" dirty="0"/>
              <a:t>.</a:t>
            </a:r>
          </a:p>
          <a:p>
            <a:pPr algn="just"/>
            <a:r>
              <a:rPr lang="en-US" dirty="0"/>
              <a:t>Structure of data warehouses is more accessible for end-users to navigate, understand, and query.</a:t>
            </a:r>
          </a:p>
          <a:p>
            <a:pPr algn="just"/>
            <a:r>
              <a:rPr lang="en-US" dirty="0"/>
              <a:t>Queries that would be complex in many normalized databases could be easier to build and maintain in data warehouses.</a:t>
            </a:r>
          </a:p>
          <a:p>
            <a:pPr algn="just"/>
            <a:r>
              <a:rPr lang="en-US" dirty="0"/>
              <a:t>Data warehousing is an efficient method to manage demand for lots of information from lots of users.</a:t>
            </a:r>
          </a:p>
          <a:p>
            <a:pPr marL="0" indent="0">
              <a:buNone/>
            </a:pPr>
            <a:endParaRPr lang="en-US" dirty="0"/>
          </a:p>
        </p:txBody>
      </p:sp>
    </p:spTree>
    <p:extLst>
      <p:ext uri="{BB962C8B-B14F-4D97-AF65-F5344CB8AC3E}">
        <p14:creationId xmlns:p14="http://schemas.microsoft.com/office/powerpoint/2010/main" val="201901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6392"/>
            <a:ext cx="11214538" cy="320565"/>
          </a:xfrm>
        </p:spPr>
        <p:txBody>
          <a:bodyPr>
            <a:normAutofit fontScale="90000"/>
          </a:bodyPr>
          <a:lstStyle/>
          <a:p>
            <a:pPr algn="ctr"/>
            <a:r>
              <a:rPr lang="en-US" b="1" dirty="0">
                <a:solidFill>
                  <a:srgbClr val="FF0000"/>
                </a:solidFill>
              </a:rPr>
              <a:t>Database vs Data Warehouse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29</a:t>
            </a:fld>
            <a:endParaRPr lang="en-US">
              <a:solidFill>
                <a:srgbClr val="464653"/>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974669100"/>
              </p:ext>
            </p:extLst>
          </p:nvPr>
        </p:nvGraphicFramePr>
        <p:xfrm>
          <a:off x="609600" y="953311"/>
          <a:ext cx="11214538" cy="5538297"/>
        </p:xfrm>
        <a:graphic>
          <a:graphicData uri="http://schemas.openxmlformats.org/drawingml/2006/table">
            <a:tbl>
              <a:tblPr>
                <a:tableStyleId>{5940675A-B579-460E-94D1-54222C63F5DA}</a:tableStyleId>
              </a:tblPr>
              <a:tblGrid>
                <a:gridCol w="5607269">
                  <a:extLst>
                    <a:ext uri="{9D8B030D-6E8A-4147-A177-3AD203B41FA5}">
                      <a16:colId xmlns:a16="http://schemas.microsoft.com/office/drawing/2014/main" val="20000"/>
                    </a:ext>
                  </a:extLst>
                </a:gridCol>
                <a:gridCol w="5607269">
                  <a:extLst>
                    <a:ext uri="{9D8B030D-6E8A-4147-A177-3AD203B41FA5}">
                      <a16:colId xmlns:a16="http://schemas.microsoft.com/office/drawing/2014/main" val="20001"/>
                    </a:ext>
                  </a:extLst>
                </a:gridCol>
              </a:tblGrid>
              <a:tr h="418540">
                <a:tc>
                  <a:txBody>
                    <a:bodyPr/>
                    <a:lstStyle/>
                    <a:p>
                      <a:pPr marL="0" algn="l" rtl="0" eaLnBrk="1" fontAlgn="t" latinLnBrk="0" hangingPunct="1"/>
                      <a:r>
                        <a:rPr kumimoji="0" lang="en-US" sz="1800" b="1" kern="1200" dirty="0">
                          <a:solidFill>
                            <a:srgbClr val="7030A0"/>
                          </a:solidFill>
                          <a:effectLst/>
                        </a:rPr>
                        <a:t>Database</a:t>
                      </a:r>
                      <a:endParaRPr kumimoji="0" lang="en-US" sz="1800" b="1" kern="1200" dirty="0">
                        <a:solidFill>
                          <a:srgbClr val="7030A0"/>
                        </a:solidFill>
                        <a:effectLst/>
                        <a:latin typeface="times new roman" panose="02020603050405020304" pitchFamily="18" charset="0"/>
                        <a:ea typeface="+mn-ea"/>
                        <a:cs typeface="+mn-cs"/>
                      </a:endParaRPr>
                    </a:p>
                  </a:txBody>
                  <a:tcPr marL="62867" marR="62867" marT="62867" marB="62867"/>
                </a:tc>
                <a:tc>
                  <a:txBody>
                    <a:bodyPr/>
                    <a:lstStyle/>
                    <a:p>
                      <a:pPr marL="0" algn="l" rtl="0" eaLnBrk="1" fontAlgn="t" latinLnBrk="0" hangingPunct="1"/>
                      <a:r>
                        <a:rPr kumimoji="0" lang="en-US" sz="1800" b="1" kern="1200" dirty="0">
                          <a:solidFill>
                            <a:srgbClr val="7030A0"/>
                          </a:solidFill>
                          <a:effectLst/>
                        </a:rPr>
                        <a:t>Data Warehouse</a:t>
                      </a:r>
                      <a:endParaRPr kumimoji="0" lang="en-US" sz="1800" b="1" kern="1200" dirty="0">
                        <a:solidFill>
                          <a:srgbClr val="7030A0"/>
                        </a:solidFill>
                        <a:effectLst/>
                        <a:latin typeface="times new roman" panose="02020603050405020304" pitchFamily="18" charset="0"/>
                        <a:ea typeface="+mn-ea"/>
                        <a:cs typeface="+mn-cs"/>
                      </a:endParaRPr>
                    </a:p>
                  </a:txBody>
                  <a:tcPr marL="62867" marR="62867" marT="62867" marB="62867"/>
                </a:tc>
                <a:extLst>
                  <a:ext uri="{0D108BD9-81ED-4DB2-BD59-A6C34878D82A}">
                    <a16:rowId xmlns:a16="http://schemas.microsoft.com/office/drawing/2014/main" val="10000"/>
                  </a:ext>
                </a:extLst>
              </a:tr>
              <a:tr h="1235678">
                <a:tc>
                  <a:txBody>
                    <a:bodyPr/>
                    <a:lstStyle/>
                    <a:p>
                      <a:pPr algn="just" fontAlgn="t"/>
                      <a:r>
                        <a:rPr lang="en-US" sz="1800" dirty="0">
                          <a:effectLst/>
                        </a:rPr>
                        <a:t>1. It is used for Online Transactional Processing (OLTP) but can be used for other objectives such as Data Warehousing. This records the data from the clients for history.</a:t>
                      </a:r>
                      <a:endParaRPr lang="en-US" sz="1800" dirty="0">
                        <a:solidFill>
                          <a:srgbClr val="333333"/>
                        </a:solidFill>
                        <a:effectLst/>
                        <a:latin typeface="Inter-Regular"/>
                      </a:endParaRPr>
                    </a:p>
                  </a:txBody>
                  <a:tcPr marL="41911" marR="41911" marT="41911" marB="41911"/>
                </a:tc>
                <a:tc>
                  <a:txBody>
                    <a:bodyPr/>
                    <a:lstStyle/>
                    <a:p>
                      <a:pPr algn="just" fontAlgn="t"/>
                      <a:r>
                        <a:rPr lang="en-US" sz="1800">
                          <a:effectLst/>
                        </a:rPr>
                        <a:t>1. It is used for Online Analytical Processing (OLAP). This reads the historical information for the customers for business decisions.</a:t>
                      </a:r>
                      <a:endParaRPr lang="en-US" sz="1800">
                        <a:solidFill>
                          <a:srgbClr val="333333"/>
                        </a:solidFill>
                        <a:effectLst/>
                        <a:latin typeface="Inter-Regular"/>
                      </a:endParaRPr>
                    </a:p>
                  </a:txBody>
                  <a:tcPr marL="41911" marR="41911" marT="41911" marB="41911"/>
                </a:tc>
                <a:extLst>
                  <a:ext uri="{0D108BD9-81ED-4DB2-BD59-A6C34878D82A}">
                    <a16:rowId xmlns:a16="http://schemas.microsoft.com/office/drawing/2014/main" val="10001"/>
                  </a:ext>
                </a:extLst>
              </a:tr>
              <a:tr h="1034805">
                <a:tc>
                  <a:txBody>
                    <a:bodyPr/>
                    <a:lstStyle/>
                    <a:p>
                      <a:pPr algn="just" fontAlgn="t"/>
                      <a:r>
                        <a:rPr lang="en-US" sz="1800" dirty="0">
                          <a:effectLst/>
                        </a:rPr>
                        <a:t>2. The tables and joins are complicated since they are normalized for RDBMS. This is done to reduce redundant files and to save storage space.</a:t>
                      </a:r>
                      <a:endParaRPr lang="en-US" sz="1800" dirty="0">
                        <a:solidFill>
                          <a:srgbClr val="333333"/>
                        </a:solidFill>
                        <a:effectLst/>
                        <a:latin typeface="Inter-Regular"/>
                      </a:endParaRPr>
                    </a:p>
                  </a:txBody>
                  <a:tcPr marL="41911" marR="41911" marT="41911" marB="41911"/>
                </a:tc>
                <a:tc>
                  <a:txBody>
                    <a:bodyPr/>
                    <a:lstStyle/>
                    <a:p>
                      <a:pPr algn="just" fontAlgn="t"/>
                      <a:r>
                        <a:rPr lang="en-US" sz="1800" dirty="0">
                          <a:effectLst/>
                        </a:rPr>
                        <a:t>2. The tables and joins are accessible since they are de-normalized. This is done to minimize the response time for analytical queries.</a:t>
                      </a:r>
                      <a:endParaRPr lang="en-US" sz="1800" dirty="0">
                        <a:solidFill>
                          <a:srgbClr val="333333"/>
                        </a:solidFill>
                        <a:effectLst/>
                        <a:latin typeface="Inter-Regular"/>
                      </a:endParaRPr>
                    </a:p>
                  </a:txBody>
                  <a:tcPr marL="41911" marR="41911" marT="41911" marB="41911"/>
                </a:tc>
                <a:extLst>
                  <a:ext uri="{0D108BD9-81ED-4DB2-BD59-A6C34878D82A}">
                    <a16:rowId xmlns:a16="http://schemas.microsoft.com/office/drawing/2014/main" val="10002"/>
                  </a:ext>
                </a:extLst>
              </a:tr>
              <a:tr h="374691">
                <a:tc>
                  <a:txBody>
                    <a:bodyPr/>
                    <a:lstStyle/>
                    <a:p>
                      <a:pPr algn="just" fontAlgn="t"/>
                      <a:r>
                        <a:rPr lang="en-US" sz="1800">
                          <a:effectLst/>
                        </a:rPr>
                        <a:t>3. Data is dynamic</a:t>
                      </a:r>
                      <a:endParaRPr lang="en-US" sz="1800">
                        <a:solidFill>
                          <a:srgbClr val="333333"/>
                        </a:solidFill>
                        <a:effectLst/>
                        <a:latin typeface="Inter-Regular"/>
                      </a:endParaRPr>
                    </a:p>
                  </a:txBody>
                  <a:tcPr marL="41911" marR="41911" marT="41911" marB="41911"/>
                </a:tc>
                <a:tc>
                  <a:txBody>
                    <a:bodyPr/>
                    <a:lstStyle/>
                    <a:p>
                      <a:pPr algn="just" fontAlgn="t"/>
                      <a:r>
                        <a:rPr lang="en-US" sz="1800">
                          <a:effectLst/>
                        </a:rPr>
                        <a:t>3. Data is largely static</a:t>
                      </a:r>
                      <a:endParaRPr lang="en-US" sz="1800">
                        <a:solidFill>
                          <a:srgbClr val="333333"/>
                        </a:solidFill>
                        <a:effectLst/>
                        <a:latin typeface="Inter-Regular"/>
                      </a:endParaRPr>
                    </a:p>
                  </a:txBody>
                  <a:tcPr marL="41911" marR="41911" marT="41911" marB="41911"/>
                </a:tc>
                <a:extLst>
                  <a:ext uri="{0D108BD9-81ED-4DB2-BD59-A6C34878D82A}">
                    <a16:rowId xmlns:a16="http://schemas.microsoft.com/office/drawing/2014/main" val="10003"/>
                  </a:ext>
                </a:extLst>
              </a:tr>
              <a:tr h="719102">
                <a:tc>
                  <a:txBody>
                    <a:bodyPr/>
                    <a:lstStyle/>
                    <a:p>
                      <a:pPr algn="just" fontAlgn="t"/>
                      <a:r>
                        <a:rPr lang="en-US" sz="1800">
                          <a:effectLst/>
                        </a:rPr>
                        <a:t>4. Entity: Relational modeling procedures are used for RDBMS database design.</a:t>
                      </a:r>
                      <a:endParaRPr lang="en-US" sz="1800">
                        <a:solidFill>
                          <a:srgbClr val="333333"/>
                        </a:solidFill>
                        <a:effectLst/>
                        <a:latin typeface="Inter-Regular"/>
                      </a:endParaRPr>
                    </a:p>
                  </a:txBody>
                  <a:tcPr marL="41911" marR="41911" marT="41911" marB="41911"/>
                </a:tc>
                <a:tc>
                  <a:txBody>
                    <a:bodyPr/>
                    <a:lstStyle/>
                    <a:p>
                      <a:pPr algn="just" fontAlgn="t"/>
                      <a:r>
                        <a:rPr lang="en-US" sz="1800" dirty="0">
                          <a:effectLst/>
                        </a:rPr>
                        <a:t>4. Data: Modeling approach are used for the Data Warehouse design.</a:t>
                      </a:r>
                      <a:endParaRPr lang="en-US" sz="1800" dirty="0">
                        <a:solidFill>
                          <a:srgbClr val="333333"/>
                        </a:solidFill>
                        <a:effectLst/>
                        <a:latin typeface="Inter-Regular"/>
                      </a:endParaRPr>
                    </a:p>
                  </a:txBody>
                  <a:tcPr marL="41911" marR="41911" marT="41911" marB="41911"/>
                </a:tc>
                <a:extLst>
                  <a:ext uri="{0D108BD9-81ED-4DB2-BD59-A6C34878D82A}">
                    <a16:rowId xmlns:a16="http://schemas.microsoft.com/office/drawing/2014/main" val="10004"/>
                  </a:ext>
                </a:extLst>
              </a:tr>
              <a:tr h="403399">
                <a:tc>
                  <a:txBody>
                    <a:bodyPr/>
                    <a:lstStyle/>
                    <a:p>
                      <a:pPr algn="just" fontAlgn="t"/>
                      <a:r>
                        <a:rPr lang="en-US" sz="1800">
                          <a:effectLst/>
                        </a:rPr>
                        <a:t>5. Optimized for write operations.</a:t>
                      </a:r>
                      <a:endParaRPr lang="en-US" sz="1800">
                        <a:solidFill>
                          <a:srgbClr val="333333"/>
                        </a:solidFill>
                        <a:effectLst/>
                        <a:latin typeface="Inter-Regular"/>
                      </a:endParaRPr>
                    </a:p>
                  </a:txBody>
                  <a:tcPr marL="41911" marR="41911" marT="41911" marB="41911"/>
                </a:tc>
                <a:tc>
                  <a:txBody>
                    <a:bodyPr/>
                    <a:lstStyle/>
                    <a:p>
                      <a:pPr algn="just" fontAlgn="t"/>
                      <a:r>
                        <a:rPr lang="en-US" sz="1800" dirty="0">
                          <a:effectLst/>
                        </a:rPr>
                        <a:t>5. Optimized for read operations.</a:t>
                      </a:r>
                      <a:endParaRPr lang="en-US" sz="1800" dirty="0">
                        <a:solidFill>
                          <a:srgbClr val="333333"/>
                        </a:solidFill>
                        <a:effectLst/>
                        <a:latin typeface="Inter-Regular"/>
                      </a:endParaRPr>
                    </a:p>
                  </a:txBody>
                  <a:tcPr marL="41911" marR="41911" marT="41911" marB="41911"/>
                </a:tc>
                <a:extLst>
                  <a:ext uri="{0D108BD9-81ED-4DB2-BD59-A6C34878D82A}">
                    <a16:rowId xmlns:a16="http://schemas.microsoft.com/office/drawing/2014/main" val="10005"/>
                  </a:ext>
                </a:extLst>
              </a:tr>
              <a:tr h="403399">
                <a:tc>
                  <a:txBody>
                    <a:bodyPr/>
                    <a:lstStyle/>
                    <a:p>
                      <a:pPr algn="just" fontAlgn="t"/>
                      <a:r>
                        <a:rPr lang="en-US" sz="1800">
                          <a:effectLst/>
                        </a:rPr>
                        <a:t>6. Performance is low for analysis queries.</a:t>
                      </a:r>
                      <a:endParaRPr lang="en-US" sz="1800">
                        <a:solidFill>
                          <a:srgbClr val="333333"/>
                        </a:solidFill>
                        <a:effectLst/>
                        <a:latin typeface="Inter-Regular"/>
                      </a:endParaRPr>
                    </a:p>
                  </a:txBody>
                  <a:tcPr marL="41911" marR="41911" marT="41911" marB="41911"/>
                </a:tc>
                <a:tc>
                  <a:txBody>
                    <a:bodyPr/>
                    <a:lstStyle/>
                    <a:p>
                      <a:pPr algn="just" fontAlgn="t"/>
                      <a:r>
                        <a:rPr lang="en-US" sz="1800">
                          <a:effectLst/>
                        </a:rPr>
                        <a:t>6. High performance for analytical queries.</a:t>
                      </a:r>
                      <a:endParaRPr lang="en-US" sz="1800">
                        <a:solidFill>
                          <a:srgbClr val="333333"/>
                        </a:solidFill>
                        <a:effectLst/>
                        <a:latin typeface="Inter-Regular"/>
                      </a:endParaRPr>
                    </a:p>
                  </a:txBody>
                  <a:tcPr marL="41911" marR="41911" marT="41911" marB="41911"/>
                </a:tc>
                <a:extLst>
                  <a:ext uri="{0D108BD9-81ED-4DB2-BD59-A6C34878D82A}">
                    <a16:rowId xmlns:a16="http://schemas.microsoft.com/office/drawing/2014/main" val="10006"/>
                  </a:ext>
                </a:extLst>
              </a:tr>
              <a:tr h="948683">
                <a:tc>
                  <a:txBody>
                    <a:bodyPr/>
                    <a:lstStyle/>
                    <a:p>
                      <a:pPr algn="just" fontAlgn="t"/>
                      <a:r>
                        <a:rPr lang="en-US" sz="1800">
                          <a:effectLst/>
                        </a:rPr>
                        <a:t>7. The database is the place where the data is taken as a base and managed to get available fast and efficient access.</a:t>
                      </a:r>
                      <a:endParaRPr lang="en-US" sz="1800">
                        <a:solidFill>
                          <a:srgbClr val="333333"/>
                        </a:solidFill>
                        <a:effectLst/>
                        <a:latin typeface="Inter-Regular"/>
                      </a:endParaRPr>
                    </a:p>
                  </a:txBody>
                  <a:tcPr marL="41911" marR="41911" marT="41911" marB="41911"/>
                </a:tc>
                <a:tc>
                  <a:txBody>
                    <a:bodyPr/>
                    <a:lstStyle/>
                    <a:p>
                      <a:pPr algn="just" fontAlgn="t"/>
                      <a:r>
                        <a:rPr lang="en-US" sz="1800" dirty="0">
                          <a:effectLst/>
                        </a:rPr>
                        <a:t>7. Data Warehouse is the place where the application data is handled for analysis and reporting objectives.</a:t>
                      </a:r>
                      <a:endParaRPr lang="en-US" sz="1800" dirty="0">
                        <a:solidFill>
                          <a:srgbClr val="333333"/>
                        </a:solidFill>
                        <a:effectLst/>
                        <a:latin typeface="Inter-Regular"/>
                      </a:endParaRPr>
                    </a:p>
                  </a:txBody>
                  <a:tcPr marL="41911" marR="41911" marT="41911" marB="41911"/>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29436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6AC7-4A4E-4A09-AB82-00C41332D9E3}"/>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Course Outcomes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E9CB55-1009-4039-97C4-7BFC3DAB9D1D}"/>
              </a:ext>
            </a:extLst>
          </p:cNvPr>
          <p:cNvSpPr>
            <a:spLocks noGrp="1"/>
          </p:cNvSpPr>
          <p:nvPr>
            <p:ph idx="1"/>
          </p:nvPr>
        </p:nvSpPr>
        <p:spPr>
          <a:xfrm>
            <a:off x="472966" y="1466193"/>
            <a:ext cx="11430000" cy="4710770"/>
          </a:xfrm>
        </p:spPr>
        <p:txBody>
          <a:bodyPr>
            <a:normAutofit/>
          </a:bodyPr>
          <a:lstStyle/>
          <a:p>
            <a:endParaRPr lang="en-US" dirty="0">
              <a:latin typeface="Times New Roman" panose="02020603050405020304" pitchFamily="18" charset="0"/>
              <a:cs typeface="Times New Roman" panose="02020603050405020304" pitchFamily="18" charset="0"/>
            </a:endParaRPr>
          </a:p>
          <a:p>
            <a:r>
              <a:rPr lang="en-US" b="1" dirty="0">
                <a:solidFill>
                  <a:srgbClr val="FF0000"/>
                </a:solidFill>
              </a:rPr>
              <a:t>CO1</a:t>
            </a:r>
            <a:r>
              <a:rPr lang="en-US" dirty="0">
                <a:solidFill>
                  <a:srgbClr val="FF0000"/>
                </a:solidFill>
              </a:rPr>
              <a:t> - Describe a data warehouse </a:t>
            </a:r>
            <a:r>
              <a:rPr lang="en-US" b="1" dirty="0">
                <a:solidFill>
                  <a:srgbClr val="FF0000"/>
                </a:solidFill>
              </a:rPr>
              <a:t>(K2)</a:t>
            </a:r>
            <a:endParaRPr lang="en-US" dirty="0">
              <a:solidFill>
                <a:srgbClr val="FF0000"/>
              </a:solidFill>
            </a:endParaRPr>
          </a:p>
          <a:p>
            <a:r>
              <a:rPr lang="en-US" b="1" dirty="0"/>
              <a:t>CO2</a:t>
            </a:r>
            <a:r>
              <a:rPr lang="en-US" dirty="0"/>
              <a:t> - Apply pre-processing techniques </a:t>
            </a:r>
            <a:r>
              <a:rPr lang="en-US" b="1" dirty="0"/>
              <a:t>(K3)</a:t>
            </a:r>
            <a:endParaRPr lang="en-US" dirty="0"/>
          </a:p>
          <a:p>
            <a:r>
              <a:rPr lang="en-US" b="1" dirty="0"/>
              <a:t>CO3</a:t>
            </a:r>
            <a:r>
              <a:rPr lang="en-US" dirty="0"/>
              <a:t> - Interpret correlation based frequent patterns in large data sets </a:t>
            </a:r>
            <a:r>
              <a:rPr lang="en-US" b="1" dirty="0"/>
              <a:t>(K2)</a:t>
            </a:r>
            <a:endParaRPr lang="en-US" dirty="0"/>
          </a:p>
          <a:p>
            <a:r>
              <a:rPr lang="en-US" b="1" dirty="0"/>
              <a:t>CO4</a:t>
            </a:r>
            <a:r>
              <a:rPr lang="en-US" dirty="0"/>
              <a:t> - Compare and contrast the various classifiers </a:t>
            </a:r>
            <a:r>
              <a:rPr lang="en-US" b="1" dirty="0"/>
              <a:t>(K2)</a:t>
            </a:r>
            <a:endParaRPr lang="en-US" dirty="0"/>
          </a:p>
          <a:p>
            <a:r>
              <a:rPr lang="en-US" b="1" dirty="0"/>
              <a:t>CO5</a:t>
            </a:r>
            <a:r>
              <a:rPr lang="en-US" dirty="0"/>
              <a:t> - Apply data mining techniques and methods to large data sets </a:t>
            </a:r>
            <a:r>
              <a:rPr lang="en-US" b="1" dirty="0"/>
              <a:t>(K3)</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43C2F92-5A62-45CD-AE91-6C9AADDDB358}"/>
              </a:ext>
            </a:extLst>
          </p:cNvPr>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a:extLst>
              <a:ext uri="{FF2B5EF4-FFF2-40B4-BE49-F238E27FC236}">
                <a16:creationId xmlns:a16="http://schemas.microsoft.com/office/drawing/2014/main" id="{B9B837FC-51F8-4C74-9EB6-176E4090961E}"/>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336632C9-61E1-4F8A-9D18-EC260766C928}"/>
              </a:ext>
            </a:extLst>
          </p:cNvPr>
          <p:cNvSpPr>
            <a:spLocks noGrp="1"/>
          </p:cNvSpPr>
          <p:nvPr>
            <p:ph type="sldNum" sz="quarter" idx="12"/>
          </p:nvPr>
        </p:nvSpPr>
        <p:spPr/>
        <p:txBody>
          <a:bodyPr/>
          <a:lstStyle/>
          <a:p>
            <a:fld id="{9F007541-7122-47D0-81F7-220A90B2D1EC}" type="slidenum">
              <a:rPr lang="en-IN" smtClean="0"/>
              <a:t>3</a:t>
            </a:fld>
            <a:endParaRPr lang="en-IN"/>
          </a:p>
        </p:txBody>
      </p:sp>
    </p:spTree>
    <p:extLst>
      <p:ext uri="{BB962C8B-B14F-4D97-AF65-F5344CB8AC3E}">
        <p14:creationId xmlns:p14="http://schemas.microsoft.com/office/powerpoint/2010/main" val="304921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Operational Database vs Data Warehouse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30</a:t>
            </a:fld>
            <a:endParaRPr lang="en-US">
              <a:solidFill>
                <a:srgbClr val="464653"/>
              </a:solidFill>
            </a:endParaRPr>
          </a:p>
        </p:txBody>
      </p:sp>
      <p:sp>
        <p:nvSpPr>
          <p:cNvPr id="4" name="Content Placeholder 3"/>
          <p:cNvSpPr>
            <a:spLocks noGrp="1"/>
          </p:cNvSpPr>
          <p:nvPr>
            <p:ph sz="quarter" idx="1"/>
          </p:nvPr>
        </p:nvSpPr>
        <p:spPr>
          <a:xfrm>
            <a:off x="609600" y="1219200"/>
            <a:ext cx="10972801" cy="5260428"/>
          </a:xfrm>
        </p:spPr>
        <p:txBody>
          <a:bodyPr>
            <a:normAutofit fontScale="92500"/>
          </a:bodyPr>
          <a:lstStyle/>
          <a:p>
            <a:pPr algn="just"/>
            <a:r>
              <a:rPr lang="en-US" dirty="0"/>
              <a:t>The Operational Database is the source of information for the data warehouse. </a:t>
            </a:r>
          </a:p>
          <a:p>
            <a:pPr algn="just"/>
            <a:r>
              <a:rPr lang="en-US" dirty="0"/>
              <a:t>It includes detailed information used to run the day to day operations of the business. </a:t>
            </a:r>
          </a:p>
          <a:p>
            <a:pPr algn="just"/>
            <a:r>
              <a:rPr lang="en-US" dirty="0"/>
              <a:t>The data frequently changes as updates are made and reflect the current value of the last transactions.</a:t>
            </a:r>
          </a:p>
          <a:p>
            <a:pPr algn="just"/>
            <a:r>
              <a:rPr lang="en-US" dirty="0"/>
              <a:t>Operational Database Management Systems also called as OLTP (Online Transactions Processing Databases), are used to manage dynamic data in real-time.</a:t>
            </a:r>
          </a:p>
          <a:p>
            <a:pPr algn="just"/>
            <a:r>
              <a:rPr lang="en-US" dirty="0"/>
              <a:t>Data Warehouse Systems serve users or knowledge workers in the purpose of data analysis and decision-making. Such systems can organize and present information in specific formats to accommodate the diverse needs of various users. These systems are called as Online-Analytical Processing (OLAP) Systems.</a:t>
            </a:r>
          </a:p>
          <a:p>
            <a:pPr algn="just"/>
            <a:r>
              <a:rPr lang="en-US" dirty="0"/>
              <a:t>Data Warehouse and the OLTP database are both relational databases. However, the goals of both these databases are different.</a:t>
            </a:r>
          </a:p>
          <a:p>
            <a:endParaRPr lang="en-US" dirty="0"/>
          </a:p>
        </p:txBody>
      </p:sp>
    </p:spTree>
    <p:extLst>
      <p:ext uri="{BB962C8B-B14F-4D97-AF65-F5344CB8AC3E}">
        <p14:creationId xmlns:p14="http://schemas.microsoft.com/office/powerpoint/2010/main" val="387840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31</a:t>
            </a:fld>
            <a:endParaRPr lang="en-US">
              <a:solidFill>
                <a:srgbClr val="464653"/>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1882576137"/>
              </p:ext>
            </p:extLst>
          </p:nvPr>
        </p:nvGraphicFramePr>
        <p:xfrm>
          <a:off x="684737" y="544743"/>
          <a:ext cx="10822526" cy="6177368"/>
        </p:xfrm>
        <a:graphic>
          <a:graphicData uri="http://schemas.openxmlformats.org/drawingml/2006/table">
            <a:tbl>
              <a:tblPr/>
              <a:tblGrid>
                <a:gridCol w="5239408">
                  <a:extLst>
                    <a:ext uri="{9D8B030D-6E8A-4147-A177-3AD203B41FA5}">
                      <a16:colId xmlns:a16="http://schemas.microsoft.com/office/drawing/2014/main" val="20000"/>
                    </a:ext>
                  </a:extLst>
                </a:gridCol>
                <a:gridCol w="5583118">
                  <a:extLst>
                    <a:ext uri="{9D8B030D-6E8A-4147-A177-3AD203B41FA5}">
                      <a16:colId xmlns:a16="http://schemas.microsoft.com/office/drawing/2014/main" val="20001"/>
                    </a:ext>
                  </a:extLst>
                </a:gridCol>
              </a:tblGrid>
              <a:tr h="253836">
                <a:tc>
                  <a:txBody>
                    <a:bodyPr/>
                    <a:lstStyle/>
                    <a:p>
                      <a:pPr algn="l" fontAlgn="t"/>
                      <a:r>
                        <a:rPr lang="en-US" sz="1200" b="1" dirty="0">
                          <a:solidFill>
                            <a:srgbClr val="FF0000"/>
                          </a:solidFill>
                          <a:effectLst/>
                          <a:latin typeface="times new roman" panose="02020603050405020304" pitchFamily="18" charset="0"/>
                        </a:rPr>
                        <a:t>Operational Database</a:t>
                      </a:r>
                    </a:p>
                  </a:txBody>
                  <a:tcPr marL="40735" marR="40735" marT="40735" marB="40735">
                    <a:lnL w="9525" cap="flat" cmpd="sng" algn="ctr">
                      <a:solidFill>
                        <a:srgbClr val="70C21C"/>
                      </a:solidFill>
                      <a:prstDash val="solid"/>
                      <a:round/>
                      <a:headEnd type="none" w="med" len="med"/>
                      <a:tailEnd type="none" w="med" len="med"/>
                    </a:lnL>
                    <a:lnR w="9525" cap="flat" cmpd="sng" algn="ctr">
                      <a:solidFill>
                        <a:srgbClr val="70C21C"/>
                      </a:solidFill>
                      <a:prstDash val="solid"/>
                      <a:round/>
                      <a:headEnd type="none" w="med" len="med"/>
                      <a:tailEnd type="none" w="med" len="med"/>
                    </a:lnR>
                    <a:lnT w="9525" cap="flat" cmpd="sng" algn="ctr">
                      <a:solidFill>
                        <a:srgbClr val="70C21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200" b="1" dirty="0">
                          <a:solidFill>
                            <a:srgbClr val="FF0000"/>
                          </a:solidFill>
                          <a:effectLst/>
                          <a:latin typeface="times new roman" panose="02020603050405020304" pitchFamily="18" charset="0"/>
                        </a:rPr>
                        <a:t>Data Warehouse</a:t>
                      </a:r>
                    </a:p>
                  </a:txBody>
                  <a:tcPr marL="40735" marR="40735" marT="40735" marB="40735">
                    <a:lnL w="9525" cap="flat" cmpd="sng" algn="ctr">
                      <a:solidFill>
                        <a:srgbClr val="70C21C"/>
                      </a:solidFill>
                      <a:prstDash val="solid"/>
                      <a:round/>
                      <a:headEnd type="none" w="med" len="med"/>
                      <a:tailEnd type="none" w="med" len="med"/>
                    </a:lnL>
                    <a:lnR w="9525" cap="flat" cmpd="sng" algn="ctr">
                      <a:solidFill>
                        <a:srgbClr val="70C21C"/>
                      </a:solidFill>
                      <a:prstDash val="solid"/>
                      <a:round/>
                      <a:headEnd type="none" w="med" len="med"/>
                      <a:tailEnd type="none" w="med" len="med"/>
                    </a:lnR>
                    <a:lnT w="9525" cap="flat" cmpd="sng" algn="ctr">
                      <a:solidFill>
                        <a:srgbClr val="70C21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634227">
                <a:tc>
                  <a:txBody>
                    <a:bodyPr/>
                    <a:lstStyle/>
                    <a:p>
                      <a:pPr algn="just" fontAlgn="t"/>
                      <a:r>
                        <a:rPr lang="en-US" sz="1600" dirty="0">
                          <a:solidFill>
                            <a:srgbClr val="333333"/>
                          </a:solidFill>
                          <a:effectLst/>
                          <a:latin typeface="Inter-Regular"/>
                        </a:rPr>
                        <a:t>Designed to support high-volume transaction processing.</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Designed to support high-volume analytical processing (i.e., OLAP).</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0437">
                <a:tc>
                  <a:txBody>
                    <a:bodyPr/>
                    <a:lstStyle/>
                    <a:p>
                      <a:pPr algn="just" fontAlgn="t"/>
                      <a:r>
                        <a:rPr lang="en-US" sz="1600" dirty="0">
                          <a:solidFill>
                            <a:srgbClr val="333333"/>
                          </a:solidFill>
                          <a:effectLst/>
                          <a:latin typeface="Inter-Regular"/>
                        </a:rPr>
                        <a:t>Operational systems are usually concerned with </a:t>
                      </a:r>
                      <a:r>
                        <a:rPr lang="en-US" sz="1600" dirty="0">
                          <a:solidFill>
                            <a:srgbClr val="FF0000"/>
                          </a:solidFill>
                          <a:effectLst/>
                          <a:latin typeface="Inter-Regular"/>
                        </a:rPr>
                        <a:t>current data</a:t>
                      </a:r>
                      <a:r>
                        <a:rPr lang="en-US" sz="1600" dirty="0">
                          <a:solidFill>
                            <a:srgbClr val="333333"/>
                          </a:solidFill>
                          <a:effectLst/>
                          <a:latin typeface="Inter-Regular"/>
                        </a:rPr>
                        <a:t>.</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Data warehousing systems are usually concerned with </a:t>
                      </a:r>
                      <a:r>
                        <a:rPr lang="en-US" sz="1600" dirty="0">
                          <a:solidFill>
                            <a:srgbClr val="FF0000"/>
                          </a:solidFill>
                          <a:effectLst/>
                          <a:latin typeface="Inter-Regular"/>
                        </a:rPr>
                        <a:t>historical data.</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520437">
                <a:tc>
                  <a:txBody>
                    <a:bodyPr/>
                    <a:lstStyle/>
                    <a:p>
                      <a:pPr algn="just" fontAlgn="t"/>
                      <a:r>
                        <a:rPr lang="en-US" sz="1600" dirty="0">
                          <a:solidFill>
                            <a:srgbClr val="333333"/>
                          </a:solidFill>
                          <a:effectLst/>
                          <a:latin typeface="Inter-Regular"/>
                        </a:rPr>
                        <a:t>Data within operational systems are mainly </a:t>
                      </a:r>
                      <a:r>
                        <a:rPr lang="en-US" sz="1600" dirty="0">
                          <a:solidFill>
                            <a:srgbClr val="FF0000"/>
                          </a:solidFill>
                          <a:effectLst/>
                          <a:latin typeface="Inter-Regular"/>
                        </a:rPr>
                        <a:t>updated</a:t>
                      </a:r>
                      <a:r>
                        <a:rPr lang="en-US" sz="1600" dirty="0">
                          <a:solidFill>
                            <a:srgbClr val="333333"/>
                          </a:solidFill>
                          <a:effectLst/>
                          <a:latin typeface="Inter-Regular"/>
                        </a:rPr>
                        <a:t> regularly according to need.</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Non-volatile, new data may be </a:t>
                      </a:r>
                      <a:r>
                        <a:rPr lang="en-US" sz="1600" dirty="0">
                          <a:solidFill>
                            <a:srgbClr val="FF0000"/>
                          </a:solidFill>
                          <a:effectLst/>
                          <a:latin typeface="Inter-Regular"/>
                        </a:rPr>
                        <a:t>added</a:t>
                      </a:r>
                      <a:r>
                        <a:rPr lang="en-US" sz="1600" dirty="0">
                          <a:solidFill>
                            <a:srgbClr val="333333"/>
                          </a:solidFill>
                          <a:effectLst/>
                          <a:latin typeface="Inter-Regular"/>
                        </a:rPr>
                        <a:t> regularly. Once Added rarely changed.</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0437">
                <a:tc>
                  <a:txBody>
                    <a:bodyPr/>
                    <a:lstStyle/>
                    <a:p>
                      <a:pPr algn="just" fontAlgn="t"/>
                      <a:r>
                        <a:rPr lang="en-US" sz="1600" dirty="0">
                          <a:solidFill>
                            <a:srgbClr val="333333"/>
                          </a:solidFill>
                          <a:effectLst/>
                          <a:latin typeface="Inter-Regular"/>
                        </a:rPr>
                        <a:t>Designed for real-time business dealing and processes.</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Designed for analysis of business measures by subject area, categories, and attributes.</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34227">
                <a:tc>
                  <a:txBody>
                    <a:bodyPr/>
                    <a:lstStyle/>
                    <a:p>
                      <a:pPr algn="just" fontAlgn="t"/>
                      <a:r>
                        <a:rPr lang="en-US" sz="1600">
                          <a:solidFill>
                            <a:srgbClr val="333333"/>
                          </a:solidFill>
                          <a:effectLst/>
                          <a:latin typeface="Inter-Regular"/>
                        </a:rPr>
                        <a:t>It is optimized for a simple set of transactions, generally adding or retrieving a single row at a time per table.</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is optimized for extent loads and high, complex, unpredictable queries that access many rows per table.</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20437">
                <a:tc>
                  <a:txBody>
                    <a:bodyPr/>
                    <a:lstStyle/>
                    <a:p>
                      <a:pPr algn="just" fontAlgn="t"/>
                      <a:r>
                        <a:rPr lang="en-US" sz="1600" dirty="0">
                          <a:solidFill>
                            <a:srgbClr val="333333"/>
                          </a:solidFill>
                          <a:effectLst/>
                          <a:latin typeface="Inter-Regular"/>
                        </a:rPr>
                        <a:t>It is optimized for validation of incoming information during transactions, uses validation data tables.</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Loaded with consistent, valid information, requires no real-time validation.</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405905">
                <a:tc>
                  <a:txBody>
                    <a:bodyPr/>
                    <a:lstStyle/>
                    <a:p>
                      <a:pPr algn="just" fontAlgn="t"/>
                      <a:r>
                        <a:rPr lang="en-US" sz="1600">
                          <a:solidFill>
                            <a:srgbClr val="333333"/>
                          </a:solidFill>
                          <a:effectLst/>
                          <a:latin typeface="Inter-Regular"/>
                        </a:rPr>
                        <a:t>It supports thousands of concurrent clients.</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supports a few concurrent clients relative to OLTP.</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91743">
                <a:tc>
                  <a:txBody>
                    <a:bodyPr/>
                    <a:lstStyle/>
                    <a:p>
                      <a:pPr algn="just" fontAlgn="t"/>
                      <a:r>
                        <a:rPr lang="en-US" sz="1600">
                          <a:solidFill>
                            <a:srgbClr val="333333"/>
                          </a:solidFill>
                          <a:effectLst/>
                          <a:latin typeface="Inter-Regular"/>
                        </a:rPr>
                        <a:t>Operational systems are widely process-oriented.</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Data warehousing systems are widely subject-oriented</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r h="634227">
                <a:tc>
                  <a:txBody>
                    <a:bodyPr/>
                    <a:lstStyle/>
                    <a:p>
                      <a:pPr algn="just" fontAlgn="t"/>
                      <a:r>
                        <a:rPr lang="en-US" sz="1600">
                          <a:solidFill>
                            <a:srgbClr val="333333"/>
                          </a:solidFill>
                          <a:effectLst/>
                          <a:latin typeface="Inter-Regular"/>
                        </a:rPr>
                        <a:t>Operational systems are usually optimized to perform fast inserts and updates of associatively small volumes of data.</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Data warehousing systems are usually optimized to perform fast retrievals of relatively high volumes of data.</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86296">
                <a:tc>
                  <a:txBody>
                    <a:bodyPr/>
                    <a:lstStyle/>
                    <a:p>
                      <a:pPr algn="just" fontAlgn="t"/>
                      <a:r>
                        <a:rPr lang="en-US" sz="1600">
                          <a:solidFill>
                            <a:srgbClr val="333333"/>
                          </a:solidFill>
                          <a:effectLst/>
                          <a:latin typeface="Inter-Regular"/>
                        </a:rPr>
                        <a:t>Data In</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Data Out</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0"/>
                  </a:ext>
                </a:extLst>
              </a:tr>
              <a:tr h="291743">
                <a:tc>
                  <a:txBody>
                    <a:bodyPr/>
                    <a:lstStyle/>
                    <a:p>
                      <a:pPr algn="just" fontAlgn="t"/>
                      <a:r>
                        <a:rPr lang="en-US" sz="1600">
                          <a:solidFill>
                            <a:srgbClr val="333333"/>
                          </a:solidFill>
                          <a:effectLst/>
                          <a:latin typeface="Inter-Regular"/>
                        </a:rPr>
                        <a:t>Less Number of data accessed.</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Large Number of data accessed.</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520437">
                <a:tc>
                  <a:txBody>
                    <a:bodyPr/>
                    <a:lstStyle/>
                    <a:p>
                      <a:pPr algn="just" fontAlgn="t"/>
                      <a:r>
                        <a:rPr lang="en-US" sz="1600">
                          <a:solidFill>
                            <a:srgbClr val="333333"/>
                          </a:solidFill>
                          <a:effectLst/>
                          <a:latin typeface="Inter-Regular"/>
                        </a:rPr>
                        <a:t>Relational databases are created for on-line transactional Processing (OLTP)</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Data Warehouse designed for on-line Analytical Processing (OLAP)</a:t>
                      </a:r>
                    </a:p>
                  </a:txBody>
                  <a:tcPr marL="27157" marR="27157" marT="27157" marB="2715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89057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32</a:t>
            </a:fld>
            <a:endParaRPr lang="en-US">
              <a:solidFill>
                <a:srgbClr val="464653"/>
              </a:solidFill>
            </a:endParaRPr>
          </a:p>
        </p:txBody>
      </p:sp>
      <p:sp>
        <p:nvSpPr>
          <p:cNvPr id="4" name="Content Placeholder 3"/>
          <p:cNvSpPr>
            <a:spLocks noGrp="1"/>
          </p:cNvSpPr>
          <p:nvPr>
            <p:ph sz="quarter" idx="1"/>
          </p:nvPr>
        </p:nvSpPr>
        <p:spPr>
          <a:xfrm>
            <a:off x="609599" y="893074"/>
            <a:ext cx="10972801" cy="5463277"/>
          </a:xfrm>
        </p:spPr>
        <p:txBody>
          <a:bodyPr>
            <a:normAutofit fontScale="92500" lnSpcReduction="20000"/>
          </a:bodyPr>
          <a:lstStyle/>
          <a:p>
            <a:pPr algn="just"/>
            <a:r>
              <a:rPr lang="en-US" b="1" dirty="0">
                <a:solidFill>
                  <a:srgbClr val="FF0000"/>
                </a:solidFill>
              </a:rPr>
              <a:t>OLTP System</a:t>
            </a:r>
          </a:p>
          <a:p>
            <a:pPr algn="just"/>
            <a:r>
              <a:rPr lang="en-US" dirty="0"/>
              <a:t>OLTP System handle with operational data. Operational data are those data contained in the operation of a particular system. Example, ATM transactions and Bank transactions, etc.</a:t>
            </a:r>
          </a:p>
          <a:p>
            <a:pPr algn="just"/>
            <a:r>
              <a:rPr lang="en-US" b="1" dirty="0">
                <a:solidFill>
                  <a:srgbClr val="FF0000"/>
                </a:solidFill>
              </a:rPr>
              <a:t>OLAP System</a:t>
            </a:r>
          </a:p>
          <a:p>
            <a:pPr algn="just"/>
            <a:r>
              <a:rPr lang="en-US" dirty="0"/>
              <a:t>OLAP handle with Historical Data or Archival Data. Historical data are those data that are achieved over a long period. </a:t>
            </a:r>
          </a:p>
          <a:p>
            <a:pPr algn="just"/>
            <a:r>
              <a:rPr lang="en-US" dirty="0"/>
              <a:t>For example, if we collect the last 10 years information about flight reservation, the data can give us much meaningful data such as the trends in the reservation. This may provide useful information like peak time of travel, what kind of people are traveling in various classes (Economy/Business) etc.</a:t>
            </a:r>
          </a:p>
          <a:p>
            <a:pPr algn="just"/>
            <a:r>
              <a:rPr lang="en-US" dirty="0"/>
              <a:t>The major difference between an OLTP and OLAP system is the amount of data analyzed in a single transaction. Whereas an OLTP manage many concurrent customers and queries touching only an individual record or limited groups of files at a time. An OLAP system must have the capability to operate on millions of files to answer a single query.</a:t>
            </a:r>
          </a:p>
          <a:p>
            <a:endParaRPr lang="en-US" dirty="0"/>
          </a:p>
        </p:txBody>
      </p:sp>
    </p:spTree>
    <p:extLst>
      <p:ext uri="{BB962C8B-B14F-4D97-AF65-F5344CB8AC3E}">
        <p14:creationId xmlns:p14="http://schemas.microsoft.com/office/powerpoint/2010/main" val="2170574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33</a:t>
            </a:fld>
            <a:endParaRPr lang="en-US">
              <a:solidFill>
                <a:srgbClr val="464653"/>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939956314"/>
              </p:ext>
            </p:extLst>
          </p:nvPr>
        </p:nvGraphicFramePr>
        <p:xfrm>
          <a:off x="320756" y="135591"/>
          <a:ext cx="11314386" cy="6671510"/>
        </p:xfrm>
        <a:graphic>
          <a:graphicData uri="http://schemas.openxmlformats.org/drawingml/2006/table">
            <a:tbl>
              <a:tblPr>
                <a:tableStyleId>{5940675A-B579-460E-94D1-54222C63F5DA}</a:tableStyleId>
              </a:tblPr>
              <a:tblGrid>
                <a:gridCol w="1642554">
                  <a:extLst>
                    <a:ext uri="{9D8B030D-6E8A-4147-A177-3AD203B41FA5}">
                      <a16:colId xmlns:a16="http://schemas.microsoft.com/office/drawing/2014/main" val="20000"/>
                    </a:ext>
                  </a:extLst>
                </a:gridCol>
                <a:gridCol w="4569060">
                  <a:extLst>
                    <a:ext uri="{9D8B030D-6E8A-4147-A177-3AD203B41FA5}">
                      <a16:colId xmlns:a16="http://schemas.microsoft.com/office/drawing/2014/main" val="20001"/>
                    </a:ext>
                  </a:extLst>
                </a:gridCol>
                <a:gridCol w="5102772">
                  <a:extLst>
                    <a:ext uri="{9D8B030D-6E8A-4147-A177-3AD203B41FA5}">
                      <a16:colId xmlns:a16="http://schemas.microsoft.com/office/drawing/2014/main" val="20002"/>
                    </a:ext>
                  </a:extLst>
                </a:gridCol>
              </a:tblGrid>
              <a:tr h="260643">
                <a:tc>
                  <a:txBody>
                    <a:bodyPr/>
                    <a:lstStyle/>
                    <a:p>
                      <a:pPr algn="l" fontAlgn="t"/>
                      <a:r>
                        <a:rPr lang="en-US" sz="2000" b="1" dirty="0">
                          <a:effectLst/>
                        </a:rPr>
                        <a:t>feature</a:t>
                      </a:r>
                      <a:endParaRPr lang="en-US" sz="2000" b="1" dirty="0">
                        <a:solidFill>
                          <a:srgbClr val="000000"/>
                        </a:solidFill>
                        <a:effectLst/>
                        <a:latin typeface="times new roman" panose="02020603050405020304" pitchFamily="18" charset="0"/>
                      </a:endParaRPr>
                    </a:p>
                  </a:txBody>
                  <a:tcPr marL="18268" marR="18268" marT="18268" marB="18268"/>
                </a:tc>
                <a:tc>
                  <a:txBody>
                    <a:bodyPr/>
                    <a:lstStyle/>
                    <a:p>
                      <a:pPr algn="l" fontAlgn="t"/>
                      <a:r>
                        <a:rPr lang="en-US" sz="2000" b="1" dirty="0">
                          <a:effectLst/>
                        </a:rPr>
                        <a:t>OLTP</a:t>
                      </a:r>
                      <a:endParaRPr lang="en-US" sz="2000" b="1" dirty="0">
                        <a:solidFill>
                          <a:srgbClr val="000000"/>
                        </a:solidFill>
                        <a:effectLst/>
                        <a:latin typeface="times new roman" panose="02020603050405020304" pitchFamily="18" charset="0"/>
                      </a:endParaRPr>
                    </a:p>
                  </a:txBody>
                  <a:tcPr marL="18268" marR="18268" marT="18268" marB="18268"/>
                </a:tc>
                <a:tc>
                  <a:txBody>
                    <a:bodyPr/>
                    <a:lstStyle/>
                    <a:p>
                      <a:pPr algn="l" fontAlgn="t"/>
                      <a:r>
                        <a:rPr lang="en-US" sz="2000" b="1" dirty="0">
                          <a:effectLst/>
                        </a:rPr>
                        <a:t>OLAP</a:t>
                      </a:r>
                      <a:endParaRPr lang="en-US" sz="2000" b="1" dirty="0">
                        <a:solidFill>
                          <a:srgbClr val="000000"/>
                        </a:solidFill>
                        <a:effectLst/>
                        <a:latin typeface="times new roman" panose="02020603050405020304" pitchFamily="18" charset="0"/>
                      </a:endParaRPr>
                    </a:p>
                  </a:txBody>
                  <a:tcPr marL="18268" marR="18268" marT="18268" marB="18268"/>
                </a:tc>
                <a:extLst>
                  <a:ext uri="{0D108BD9-81ED-4DB2-BD59-A6C34878D82A}">
                    <a16:rowId xmlns:a16="http://schemas.microsoft.com/office/drawing/2014/main" val="10000"/>
                  </a:ext>
                </a:extLst>
              </a:tr>
              <a:tr h="470475">
                <a:tc>
                  <a:txBody>
                    <a:bodyPr/>
                    <a:lstStyle/>
                    <a:p>
                      <a:pPr algn="just" fontAlgn="t"/>
                      <a:r>
                        <a:rPr lang="en-US" sz="1800" dirty="0">
                          <a:effectLst/>
                        </a:rPr>
                        <a:t>Characteristic</a:t>
                      </a:r>
                      <a:endParaRPr lang="en-US" sz="1800" dirty="0">
                        <a:solidFill>
                          <a:srgbClr val="333333"/>
                        </a:solidFill>
                        <a:effectLst/>
                        <a:latin typeface="Inter-Regular"/>
                      </a:endParaRPr>
                    </a:p>
                  </a:txBody>
                  <a:tcPr marL="12178" marR="12178" marT="12178" marB="12178"/>
                </a:tc>
                <a:tc>
                  <a:txBody>
                    <a:bodyPr/>
                    <a:lstStyle/>
                    <a:p>
                      <a:pPr algn="just" fontAlgn="t"/>
                      <a:r>
                        <a:rPr lang="en-US" sz="1800">
                          <a:effectLst/>
                        </a:rPr>
                        <a:t>It is a system which is used to manage operational Data.</a:t>
                      </a:r>
                      <a:endParaRPr lang="en-US" sz="1800">
                        <a:solidFill>
                          <a:srgbClr val="333333"/>
                        </a:solidFill>
                        <a:effectLst/>
                        <a:latin typeface="Inter-Regular"/>
                      </a:endParaRPr>
                    </a:p>
                  </a:txBody>
                  <a:tcPr marL="12178" marR="12178" marT="12178" marB="12178"/>
                </a:tc>
                <a:tc>
                  <a:txBody>
                    <a:bodyPr/>
                    <a:lstStyle/>
                    <a:p>
                      <a:pPr algn="just" fontAlgn="t"/>
                      <a:r>
                        <a:rPr lang="en-US" sz="1800">
                          <a:effectLst/>
                        </a:rPr>
                        <a:t>It is a system which is used to manage informational Data.</a:t>
                      </a:r>
                      <a:endParaRPr lang="en-US" sz="1800">
                        <a:solidFill>
                          <a:srgbClr val="333333"/>
                        </a:solidFill>
                        <a:effectLst/>
                        <a:latin typeface="Inter-Regular"/>
                      </a:endParaRPr>
                    </a:p>
                  </a:txBody>
                  <a:tcPr marL="12178" marR="12178" marT="12178" marB="12178"/>
                </a:tc>
                <a:extLst>
                  <a:ext uri="{0D108BD9-81ED-4DB2-BD59-A6C34878D82A}">
                    <a16:rowId xmlns:a16="http://schemas.microsoft.com/office/drawing/2014/main" val="10001"/>
                  </a:ext>
                </a:extLst>
              </a:tr>
              <a:tr h="548711">
                <a:tc>
                  <a:txBody>
                    <a:bodyPr/>
                    <a:lstStyle/>
                    <a:p>
                      <a:pPr algn="just" fontAlgn="t"/>
                      <a:r>
                        <a:rPr lang="en-US" sz="1800" dirty="0">
                          <a:effectLst/>
                        </a:rPr>
                        <a:t>Users</a:t>
                      </a:r>
                      <a:endParaRPr lang="en-US" sz="1800" dirty="0">
                        <a:solidFill>
                          <a:srgbClr val="333333"/>
                        </a:solidFill>
                        <a:effectLst/>
                        <a:latin typeface="Inter-Regular"/>
                      </a:endParaRPr>
                    </a:p>
                  </a:txBody>
                  <a:tcPr marL="12178" marR="12178" marT="12178" marB="12178"/>
                </a:tc>
                <a:tc>
                  <a:txBody>
                    <a:bodyPr/>
                    <a:lstStyle/>
                    <a:p>
                      <a:pPr algn="just" fontAlgn="t"/>
                      <a:r>
                        <a:rPr lang="en-US" sz="1800" dirty="0">
                          <a:effectLst/>
                        </a:rPr>
                        <a:t>Clerks, clients, and information technology professionals.</a:t>
                      </a:r>
                      <a:endParaRPr lang="en-US" sz="1800" dirty="0">
                        <a:solidFill>
                          <a:srgbClr val="333333"/>
                        </a:solidFill>
                        <a:effectLst/>
                        <a:latin typeface="Inter-Regular"/>
                      </a:endParaRPr>
                    </a:p>
                  </a:txBody>
                  <a:tcPr marL="12178" marR="12178" marT="12178" marB="12178"/>
                </a:tc>
                <a:tc>
                  <a:txBody>
                    <a:bodyPr/>
                    <a:lstStyle/>
                    <a:p>
                      <a:pPr algn="just" fontAlgn="t"/>
                      <a:r>
                        <a:rPr lang="en-US" sz="1800">
                          <a:effectLst/>
                        </a:rPr>
                        <a:t>Knowledge workers, including managers, executives, and analysts.</a:t>
                      </a:r>
                      <a:endParaRPr lang="en-US" sz="1800">
                        <a:solidFill>
                          <a:srgbClr val="333333"/>
                        </a:solidFill>
                        <a:effectLst/>
                        <a:latin typeface="Inter-Regular"/>
                      </a:endParaRPr>
                    </a:p>
                  </a:txBody>
                  <a:tcPr marL="12178" marR="12178" marT="12178" marB="12178"/>
                </a:tc>
                <a:extLst>
                  <a:ext uri="{0D108BD9-81ED-4DB2-BD59-A6C34878D82A}">
                    <a16:rowId xmlns:a16="http://schemas.microsoft.com/office/drawing/2014/main" val="10002"/>
                  </a:ext>
                </a:extLst>
              </a:tr>
              <a:tr h="723165">
                <a:tc>
                  <a:txBody>
                    <a:bodyPr/>
                    <a:lstStyle/>
                    <a:p>
                      <a:pPr algn="just" fontAlgn="t"/>
                      <a:r>
                        <a:rPr lang="en-US" sz="1800" dirty="0">
                          <a:effectLst/>
                        </a:rPr>
                        <a:t>System orientation</a:t>
                      </a:r>
                      <a:endParaRPr lang="en-US" sz="1800" dirty="0">
                        <a:solidFill>
                          <a:srgbClr val="333333"/>
                        </a:solidFill>
                        <a:effectLst/>
                        <a:latin typeface="Inter-Regular"/>
                      </a:endParaRPr>
                    </a:p>
                  </a:txBody>
                  <a:tcPr marL="12178" marR="12178" marT="12178" marB="12178"/>
                </a:tc>
                <a:tc>
                  <a:txBody>
                    <a:bodyPr/>
                    <a:lstStyle/>
                    <a:p>
                      <a:pPr algn="just" fontAlgn="t"/>
                      <a:r>
                        <a:rPr lang="en-US" sz="1800" dirty="0">
                          <a:effectLst/>
                        </a:rPr>
                        <a:t>OLTP system is a customer-oriented, transaction, and query processing are done by clerks, clients, and information technology professionals.</a:t>
                      </a:r>
                      <a:endParaRPr lang="en-US" sz="1800" dirty="0">
                        <a:solidFill>
                          <a:srgbClr val="333333"/>
                        </a:solidFill>
                        <a:effectLst/>
                        <a:latin typeface="Inter-Regular"/>
                      </a:endParaRPr>
                    </a:p>
                  </a:txBody>
                  <a:tcPr marL="12178" marR="12178" marT="12178" marB="12178"/>
                </a:tc>
                <a:tc>
                  <a:txBody>
                    <a:bodyPr/>
                    <a:lstStyle/>
                    <a:p>
                      <a:pPr algn="just" fontAlgn="t"/>
                      <a:r>
                        <a:rPr lang="en-US" sz="1800">
                          <a:effectLst/>
                        </a:rPr>
                        <a:t>OLAP system is market-oriented, knowledge workers including managers, do data analysts executive and analysts.</a:t>
                      </a:r>
                      <a:endParaRPr lang="en-US" sz="1800">
                        <a:solidFill>
                          <a:srgbClr val="333333"/>
                        </a:solidFill>
                        <a:effectLst/>
                        <a:latin typeface="Inter-Regular"/>
                      </a:endParaRPr>
                    </a:p>
                  </a:txBody>
                  <a:tcPr marL="12178" marR="12178" marT="12178" marB="12178"/>
                </a:tc>
                <a:extLst>
                  <a:ext uri="{0D108BD9-81ED-4DB2-BD59-A6C34878D82A}">
                    <a16:rowId xmlns:a16="http://schemas.microsoft.com/office/drawing/2014/main" val="10003"/>
                  </a:ext>
                </a:extLst>
              </a:tr>
              <a:tr h="1595437">
                <a:tc>
                  <a:txBody>
                    <a:bodyPr/>
                    <a:lstStyle/>
                    <a:p>
                      <a:pPr algn="just" fontAlgn="t"/>
                      <a:r>
                        <a:rPr lang="en-US" sz="1800" dirty="0">
                          <a:effectLst/>
                        </a:rPr>
                        <a:t>Data contents</a:t>
                      </a:r>
                      <a:endParaRPr lang="en-US" sz="1800" dirty="0">
                        <a:solidFill>
                          <a:srgbClr val="333333"/>
                        </a:solidFill>
                        <a:effectLst/>
                        <a:latin typeface="Inter-Regular"/>
                      </a:endParaRPr>
                    </a:p>
                  </a:txBody>
                  <a:tcPr marL="12178" marR="12178" marT="12178" marB="12178"/>
                </a:tc>
                <a:tc>
                  <a:txBody>
                    <a:bodyPr/>
                    <a:lstStyle/>
                    <a:p>
                      <a:pPr algn="just" fontAlgn="t"/>
                      <a:r>
                        <a:rPr lang="en-US" sz="1800" dirty="0">
                          <a:effectLst/>
                        </a:rPr>
                        <a:t>OLTP system manages current data that too detailed and are used for decision making.</a:t>
                      </a:r>
                      <a:endParaRPr lang="en-US" sz="1800" dirty="0">
                        <a:solidFill>
                          <a:srgbClr val="333333"/>
                        </a:solidFill>
                        <a:effectLst/>
                        <a:latin typeface="Inter-Regular"/>
                      </a:endParaRPr>
                    </a:p>
                  </a:txBody>
                  <a:tcPr marL="12178" marR="12178" marT="12178" marB="12178"/>
                </a:tc>
                <a:tc>
                  <a:txBody>
                    <a:bodyPr/>
                    <a:lstStyle/>
                    <a:p>
                      <a:pPr algn="just" fontAlgn="t"/>
                      <a:r>
                        <a:rPr lang="en-US" sz="1800">
                          <a:effectLst/>
                        </a:rPr>
                        <a:t>OLAP system manages a large amount of historical data, provides facilitates for summarization and aggregation, and stores and manages data at different levels of granularity. This information makes the data more comfortable to use in informed decision making.</a:t>
                      </a:r>
                      <a:endParaRPr lang="en-US" sz="1800">
                        <a:solidFill>
                          <a:srgbClr val="333333"/>
                        </a:solidFill>
                        <a:effectLst/>
                        <a:latin typeface="Inter-Regular"/>
                      </a:endParaRPr>
                    </a:p>
                  </a:txBody>
                  <a:tcPr marL="12178" marR="12178" marT="12178" marB="12178"/>
                </a:tc>
                <a:extLst>
                  <a:ext uri="{0D108BD9-81ED-4DB2-BD59-A6C34878D82A}">
                    <a16:rowId xmlns:a16="http://schemas.microsoft.com/office/drawing/2014/main" val="10004"/>
                  </a:ext>
                </a:extLst>
              </a:tr>
              <a:tr h="247939">
                <a:tc>
                  <a:txBody>
                    <a:bodyPr/>
                    <a:lstStyle/>
                    <a:p>
                      <a:pPr algn="just" fontAlgn="t"/>
                      <a:r>
                        <a:rPr lang="en-US" sz="1800">
                          <a:effectLst/>
                        </a:rPr>
                        <a:t>Database Size</a:t>
                      </a:r>
                      <a:endParaRPr lang="en-US" sz="1800">
                        <a:solidFill>
                          <a:srgbClr val="333333"/>
                        </a:solidFill>
                        <a:effectLst/>
                        <a:latin typeface="Inter-Regular"/>
                      </a:endParaRPr>
                    </a:p>
                  </a:txBody>
                  <a:tcPr marL="12178" marR="12178" marT="12178" marB="12178"/>
                </a:tc>
                <a:tc>
                  <a:txBody>
                    <a:bodyPr/>
                    <a:lstStyle/>
                    <a:p>
                      <a:pPr algn="just" fontAlgn="t"/>
                      <a:r>
                        <a:rPr lang="en-US" sz="1800" dirty="0">
                          <a:effectLst/>
                        </a:rPr>
                        <a:t>100 MB-GB</a:t>
                      </a:r>
                      <a:endParaRPr lang="en-US" sz="1800" dirty="0">
                        <a:solidFill>
                          <a:srgbClr val="333333"/>
                        </a:solidFill>
                        <a:effectLst/>
                        <a:latin typeface="Inter-Regular"/>
                      </a:endParaRPr>
                    </a:p>
                  </a:txBody>
                  <a:tcPr marL="12178" marR="12178" marT="12178" marB="12178"/>
                </a:tc>
                <a:tc>
                  <a:txBody>
                    <a:bodyPr/>
                    <a:lstStyle/>
                    <a:p>
                      <a:pPr algn="just" fontAlgn="t"/>
                      <a:r>
                        <a:rPr lang="en-US" sz="1800" dirty="0">
                          <a:effectLst/>
                        </a:rPr>
                        <a:t>100 GB-TB</a:t>
                      </a:r>
                      <a:endParaRPr lang="en-US" sz="18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5"/>
                  </a:ext>
                </a:extLst>
              </a:tr>
              <a:tr h="723165">
                <a:tc>
                  <a:txBody>
                    <a:bodyPr/>
                    <a:lstStyle/>
                    <a:p>
                      <a:pPr algn="just" fontAlgn="t"/>
                      <a:r>
                        <a:rPr lang="en-US" sz="1800">
                          <a:effectLst/>
                        </a:rPr>
                        <a:t>Database design</a:t>
                      </a:r>
                      <a:endParaRPr lang="en-US" sz="1800">
                        <a:solidFill>
                          <a:srgbClr val="333333"/>
                        </a:solidFill>
                        <a:effectLst/>
                        <a:latin typeface="Inter-Regular"/>
                      </a:endParaRPr>
                    </a:p>
                  </a:txBody>
                  <a:tcPr marL="12178" marR="12178" marT="12178" marB="12178"/>
                </a:tc>
                <a:tc>
                  <a:txBody>
                    <a:bodyPr/>
                    <a:lstStyle/>
                    <a:p>
                      <a:pPr algn="just" fontAlgn="t"/>
                      <a:r>
                        <a:rPr lang="en-US" sz="1800" dirty="0">
                          <a:effectLst/>
                        </a:rPr>
                        <a:t>OLTP system usually uses an entity-relationship (ER) data model and application-oriented database design.</a:t>
                      </a:r>
                      <a:endParaRPr lang="en-US" sz="1800" dirty="0">
                        <a:solidFill>
                          <a:srgbClr val="333333"/>
                        </a:solidFill>
                        <a:effectLst/>
                        <a:latin typeface="Inter-Regular"/>
                      </a:endParaRPr>
                    </a:p>
                  </a:txBody>
                  <a:tcPr marL="12178" marR="12178" marT="12178" marB="12178"/>
                </a:tc>
                <a:tc>
                  <a:txBody>
                    <a:bodyPr/>
                    <a:lstStyle/>
                    <a:p>
                      <a:pPr algn="just" fontAlgn="t"/>
                      <a:r>
                        <a:rPr lang="en-US" sz="1800" dirty="0">
                          <a:effectLst/>
                        </a:rPr>
                        <a:t>OLAP system typically uses either a star or snowflake model and subject-oriented database design.</a:t>
                      </a:r>
                      <a:endParaRPr lang="en-US" sz="18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6"/>
                  </a:ext>
                </a:extLst>
              </a:tr>
              <a:tr h="1595437">
                <a:tc>
                  <a:txBody>
                    <a:bodyPr/>
                    <a:lstStyle/>
                    <a:p>
                      <a:pPr algn="just" fontAlgn="t"/>
                      <a:r>
                        <a:rPr lang="en-US" sz="1800">
                          <a:effectLst/>
                        </a:rPr>
                        <a:t>View</a:t>
                      </a:r>
                      <a:endParaRPr lang="en-US" sz="1800">
                        <a:solidFill>
                          <a:srgbClr val="333333"/>
                        </a:solidFill>
                        <a:effectLst/>
                        <a:latin typeface="Inter-Regular"/>
                      </a:endParaRPr>
                    </a:p>
                  </a:txBody>
                  <a:tcPr marL="12178" marR="12178" marT="12178" marB="12178"/>
                </a:tc>
                <a:tc>
                  <a:txBody>
                    <a:bodyPr/>
                    <a:lstStyle/>
                    <a:p>
                      <a:pPr algn="just" fontAlgn="t"/>
                      <a:r>
                        <a:rPr lang="en-US" sz="1800" dirty="0">
                          <a:effectLst/>
                        </a:rPr>
                        <a:t>OLTP system focuses primarily on the current data within an enterprise or department, without referring to historical information or data in different organizations.</a:t>
                      </a:r>
                      <a:endParaRPr lang="en-US" sz="1800" dirty="0">
                        <a:solidFill>
                          <a:srgbClr val="333333"/>
                        </a:solidFill>
                        <a:effectLst/>
                        <a:latin typeface="Inter-Regular"/>
                      </a:endParaRPr>
                    </a:p>
                  </a:txBody>
                  <a:tcPr marL="12178" marR="12178" marT="12178" marB="12178"/>
                </a:tc>
                <a:tc>
                  <a:txBody>
                    <a:bodyPr/>
                    <a:lstStyle/>
                    <a:p>
                      <a:pPr algn="just" fontAlgn="t"/>
                      <a:r>
                        <a:rPr lang="en-US" sz="1800" dirty="0">
                          <a:effectLst/>
                        </a:rPr>
                        <a:t>OLAP system often spans multiple versions of a database schema, due to the evolutionary process of an organization. OLAP systems also deal with data that originates from various organizations, integrating information from many data stores.</a:t>
                      </a:r>
                      <a:endParaRPr lang="en-US" sz="18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52012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34</a:t>
            </a:fld>
            <a:endParaRPr lang="en-US">
              <a:solidFill>
                <a:srgbClr val="464653"/>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1656926641"/>
              </p:ext>
            </p:extLst>
          </p:nvPr>
        </p:nvGraphicFramePr>
        <p:xfrm>
          <a:off x="438493" y="108246"/>
          <a:ext cx="11130455" cy="6248105"/>
        </p:xfrm>
        <a:graphic>
          <a:graphicData uri="http://schemas.openxmlformats.org/drawingml/2006/table">
            <a:tbl>
              <a:tblPr>
                <a:tableStyleId>{5940675A-B579-460E-94D1-54222C63F5DA}</a:tableStyleId>
              </a:tblPr>
              <a:tblGrid>
                <a:gridCol w="1823285">
                  <a:extLst>
                    <a:ext uri="{9D8B030D-6E8A-4147-A177-3AD203B41FA5}">
                      <a16:colId xmlns:a16="http://schemas.microsoft.com/office/drawing/2014/main" val="20000"/>
                    </a:ext>
                  </a:extLst>
                </a:gridCol>
                <a:gridCol w="4258072">
                  <a:extLst>
                    <a:ext uri="{9D8B030D-6E8A-4147-A177-3AD203B41FA5}">
                      <a16:colId xmlns:a16="http://schemas.microsoft.com/office/drawing/2014/main" val="20001"/>
                    </a:ext>
                  </a:extLst>
                </a:gridCol>
                <a:gridCol w="5049098">
                  <a:extLst>
                    <a:ext uri="{9D8B030D-6E8A-4147-A177-3AD203B41FA5}">
                      <a16:colId xmlns:a16="http://schemas.microsoft.com/office/drawing/2014/main" val="20002"/>
                    </a:ext>
                  </a:extLst>
                </a:gridCol>
              </a:tblGrid>
              <a:tr h="940796">
                <a:tc>
                  <a:txBody>
                    <a:bodyPr/>
                    <a:lstStyle/>
                    <a:p>
                      <a:pPr algn="l" fontAlgn="t"/>
                      <a:r>
                        <a:rPr lang="en-US" sz="2000" dirty="0">
                          <a:effectLst/>
                        </a:rPr>
                        <a:t>Volume of data</a:t>
                      </a:r>
                      <a:endParaRPr lang="en-US" sz="2000" dirty="0">
                        <a:solidFill>
                          <a:srgbClr val="333333"/>
                        </a:solidFill>
                        <a:effectLst/>
                        <a:latin typeface="Inter-Regular"/>
                      </a:endParaRPr>
                    </a:p>
                  </a:txBody>
                  <a:tcPr marL="12178" marR="12178" marT="12178" marB="12178"/>
                </a:tc>
                <a:tc>
                  <a:txBody>
                    <a:bodyPr/>
                    <a:lstStyle/>
                    <a:p>
                      <a:pPr algn="l" fontAlgn="t"/>
                      <a:r>
                        <a:rPr lang="en-US" sz="2000">
                          <a:effectLst/>
                        </a:rPr>
                        <a:t>Not very large</a:t>
                      </a:r>
                      <a:endParaRPr lang="en-US" sz="2000">
                        <a:solidFill>
                          <a:srgbClr val="333333"/>
                        </a:solidFill>
                        <a:effectLst/>
                        <a:latin typeface="Inter-Regular"/>
                      </a:endParaRPr>
                    </a:p>
                  </a:txBody>
                  <a:tcPr marL="12178" marR="12178" marT="12178" marB="12178"/>
                </a:tc>
                <a:tc>
                  <a:txBody>
                    <a:bodyPr/>
                    <a:lstStyle/>
                    <a:p>
                      <a:pPr algn="l" fontAlgn="t"/>
                      <a:r>
                        <a:rPr lang="en-US" sz="2000">
                          <a:effectLst/>
                        </a:rPr>
                        <a:t>Because of their large volume, OLAP data are stored on multiple storage media.</a:t>
                      </a:r>
                      <a:endParaRPr lang="en-US" sz="2000">
                        <a:solidFill>
                          <a:srgbClr val="333333"/>
                        </a:solidFill>
                        <a:effectLst/>
                        <a:latin typeface="Inter-Regular"/>
                      </a:endParaRPr>
                    </a:p>
                  </a:txBody>
                  <a:tcPr marL="12178" marR="12178" marT="12178" marB="12178"/>
                </a:tc>
                <a:extLst>
                  <a:ext uri="{0D108BD9-81ED-4DB2-BD59-A6C34878D82A}">
                    <a16:rowId xmlns:a16="http://schemas.microsoft.com/office/drawing/2014/main" val="10000"/>
                  </a:ext>
                </a:extLst>
              </a:tr>
              <a:tr h="1696070">
                <a:tc>
                  <a:txBody>
                    <a:bodyPr/>
                    <a:lstStyle/>
                    <a:p>
                      <a:pPr algn="l" fontAlgn="t"/>
                      <a:r>
                        <a:rPr lang="en-US" sz="2000" dirty="0">
                          <a:effectLst/>
                        </a:rPr>
                        <a:t>Access patterns</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The access patterns of an OLTP system subsist mainly of short, atomic transactions. Such a system requires concurrency control and recovery techniques.</a:t>
                      </a:r>
                      <a:endParaRPr lang="en-US" sz="2000" dirty="0">
                        <a:solidFill>
                          <a:srgbClr val="333333"/>
                        </a:solidFill>
                        <a:effectLst/>
                        <a:latin typeface="Inter-Regular"/>
                      </a:endParaRPr>
                    </a:p>
                  </a:txBody>
                  <a:tcPr marL="12178" marR="12178" marT="12178" marB="12178"/>
                </a:tc>
                <a:tc>
                  <a:txBody>
                    <a:bodyPr/>
                    <a:lstStyle/>
                    <a:p>
                      <a:pPr algn="l" fontAlgn="t"/>
                      <a:r>
                        <a:rPr lang="en-US" sz="2000">
                          <a:effectLst/>
                        </a:rPr>
                        <a:t>Accesses to OLAP systems are mostly read-only methods because of these data warehouses stores historical data.</a:t>
                      </a:r>
                      <a:endParaRPr lang="en-US" sz="2000">
                        <a:solidFill>
                          <a:srgbClr val="333333"/>
                        </a:solidFill>
                        <a:effectLst/>
                        <a:latin typeface="Inter-Regular"/>
                      </a:endParaRPr>
                    </a:p>
                  </a:txBody>
                  <a:tcPr marL="12178" marR="12178" marT="12178" marB="12178"/>
                </a:tc>
                <a:extLst>
                  <a:ext uri="{0D108BD9-81ED-4DB2-BD59-A6C34878D82A}">
                    <a16:rowId xmlns:a16="http://schemas.microsoft.com/office/drawing/2014/main" val="10001"/>
                  </a:ext>
                </a:extLst>
              </a:tr>
              <a:tr h="333809">
                <a:tc>
                  <a:txBody>
                    <a:bodyPr/>
                    <a:lstStyle/>
                    <a:p>
                      <a:pPr algn="l" fontAlgn="t"/>
                      <a:r>
                        <a:rPr lang="en-US" sz="2000" dirty="0">
                          <a:effectLst/>
                        </a:rPr>
                        <a:t>Access mode</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Read/write</a:t>
                      </a:r>
                      <a:endParaRPr lang="en-US" sz="2000" dirty="0">
                        <a:solidFill>
                          <a:srgbClr val="333333"/>
                        </a:solidFill>
                        <a:effectLst/>
                        <a:latin typeface="Inter-Regular"/>
                      </a:endParaRPr>
                    </a:p>
                  </a:txBody>
                  <a:tcPr marL="12178" marR="12178" marT="12178" marB="12178"/>
                </a:tc>
                <a:tc>
                  <a:txBody>
                    <a:bodyPr/>
                    <a:lstStyle/>
                    <a:p>
                      <a:pPr algn="l" fontAlgn="t"/>
                      <a:r>
                        <a:rPr lang="en-US" sz="2000">
                          <a:effectLst/>
                        </a:rPr>
                        <a:t>Mostly write</a:t>
                      </a:r>
                      <a:endParaRPr lang="en-US" sz="2000">
                        <a:solidFill>
                          <a:srgbClr val="333333"/>
                        </a:solidFill>
                        <a:effectLst/>
                        <a:latin typeface="Inter-Regular"/>
                      </a:endParaRPr>
                    </a:p>
                  </a:txBody>
                  <a:tcPr marL="12178" marR="12178" marT="12178" marB="12178"/>
                </a:tc>
                <a:extLst>
                  <a:ext uri="{0D108BD9-81ED-4DB2-BD59-A6C34878D82A}">
                    <a16:rowId xmlns:a16="http://schemas.microsoft.com/office/drawing/2014/main" val="10002"/>
                  </a:ext>
                </a:extLst>
              </a:tr>
              <a:tr h="750473">
                <a:tc>
                  <a:txBody>
                    <a:bodyPr/>
                    <a:lstStyle/>
                    <a:p>
                      <a:pPr algn="l" fontAlgn="t"/>
                      <a:r>
                        <a:rPr lang="en-US" sz="2000" dirty="0">
                          <a:effectLst/>
                        </a:rPr>
                        <a:t>Insert and Updates</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Short and fast inserts and updates proposed by end-users.</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Periodic long-running batch jobs refresh the data.</a:t>
                      </a:r>
                      <a:endParaRPr lang="en-US" sz="20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3"/>
                  </a:ext>
                </a:extLst>
              </a:tr>
              <a:tr h="345217">
                <a:tc>
                  <a:txBody>
                    <a:bodyPr/>
                    <a:lstStyle/>
                    <a:p>
                      <a:pPr algn="l" fontAlgn="t"/>
                      <a:r>
                        <a:rPr lang="en-US" sz="2000" dirty="0">
                          <a:effectLst/>
                        </a:rPr>
                        <a:t>Number of records accessed</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Tens</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Millions</a:t>
                      </a:r>
                      <a:endParaRPr lang="en-US" sz="20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4"/>
                  </a:ext>
                </a:extLst>
              </a:tr>
              <a:tr h="345217">
                <a:tc>
                  <a:txBody>
                    <a:bodyPr/>
                    <a:lstStyle/>
                    <a:p>
                      <a:pPr algn="l" fontAlgn="t"/>
                      <a:r>
                        <a:rPr lang="en-US" sz="2000" dirty="0">
                          <a:effectLst/>
                        </a:rPr>
                        <a:t>Normalization</a:t>
                      </a:r>
                      <a:endParaRPr lang="en-US" sz="2000" dirty="0">
                        <a:solidFill>
                          <a:srgbClr val="333333"/>
                        </a:solidFill>
                        <a:effectLst/>
                        <a:latin typeface="Inter-Regular"/>
                      </a:endParaRPr>
                    </a:p>
                  </a:txBody>
                  <a:tcPr marL="12178" marR="12178" marT="12178" marB="12178"/>
                </a:tc>
                <a:tc>
                  <a:txBody>
                    <a:bodyPr/>
                    <a:lstStyle/>
                    <a:p>
                      <a:pPr algn="l" fontAlgn="t"/>
                      <a:r>
                        <a:rPr lang="en-US" sz="2000">
                          <a:effectLst/>
                        </a:rPr>
                        <a:t>Fully Normalized</a:t>
                      </a:r>
                      <a:endParaRPr lang="en-US" sz="2000">
                        <a:solidFill>
                          <a:srgbClr val="333333"/>
                        </a:solidFill>
                        <a:effectLst/>
                        <a:latin typeface="Inter-Regular"/>
                      </a:endParaRPr>
                    </a:p>
                  </a:txBody>
                  <a:tcPr marL="12178" marR="12178" marT="12178" marB="12178"/>
                </a:tc>
                <a:tc>
                  <a:txBody>
                    <a:bodyPr/>
                    <a:lstStyle/>
                    <a:p>
                      <a:pPr algn="l" fontAlgn="t"/>
                      <a:r>
                        <a:rPr lang="en-US" sz="2000" dirty="0">
                          <a:effectLst/>
                        </a:rPr>
                        <a:t>Partially Normalized</a:t>
                      </a:r>
                      <a:endParaRPr lang="en-US" sz="20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5"/>
                  </a:ext>
                </a:extLst>
              </a:tr>
              <a:tr h="1547784">
                <a:tc>
                  <a:txBody>
                    <a:bodyPr/>
                    <a:lstStyle/>
                    <a:p>
                      <a:pPr algn="l" fontAlgn="t"/>
                      <a:r>
                        <a:rPr lang="en-US" sz="2000" dirty="0">
                          <a:effectLst/>
                        </a:rPr>
                        <a:t>Processing Speed</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Very Fast</a:t>
                      </a:r>
                      <a:endParaRPr lang="en-US" sz="2000" dirty="0">
                        <a:solidFill>
                          <a:srgbClr val="333333"/>
                        </a:solidFill>
                        <a:effectLst/>
                        <a:latin typeface="Inter-Regular"/>
                      </a:endParaRPr>
                    </a:p>
                  </a:txBody>
                  <a:tcPr marL="12178" marR="12178" marT="12178" marB="12178"/>
                </a:tc>
                <a:tc>
                  <a:txBody>
                    <a:bodyPr/>
                    <a:lstStyle/>
                    <a:p>
                      <a:pPr algn="l" fontAlgn="t"/>
                      <a:r>
                        <a:rPr lang="en-US" sz="2000" dirty="0">
                          <a:effectLst/>
                        </a:rPr>
                        <a:t>It depends on the amount of files contained, batch data refresh, and complex query may take many hours, and query speed can be upgraded by creating indexes.</a:t>
                      </a:r>
                      <a:endParaRPr lang="en-US" sz="2000" dirty="0">
                        <a:solidFill>
                          <a:srgbClr val="333333"/>
                        </a:solidFill>
                        <a:effectLst/>
                        <a:latin typeface="Inter-Regular"/>
                      </a:endParaRPr>
                    </a:p>
                  </a:txBody>
                  <a:tcPr marL="12178" marR="12178" marT="12178" marB="1217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89662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884" y="588197"/>
            <a:ext cx="11349136" cy="472439"/>
          </a:xfrm>
        </p:spPr>
        <p:txBody>
          <a:bodyPr>
            <a:normAutofit fontScale="90000"/>
          </a:bodyPr>
          <a:lstStyle/>
          <a:p>
            <a:r>
              <a:rPr lang="en-US" dirty="0">
                <a:solidFill>
                  <a:srgbClr val="FF0000"/>
                </a:solidFill>
              </a:rPr>
              <a:t>DATA MODELING: Three-Tier Data Warehouse Architecture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35</a:t>
            </a:fld>
            <a:endParaRPr lang="en-US">
              <a:solidFill>
                <a:srgbClr val="464653"/>
              </a:solidFill>
            </a:endParaRPr>
          </a:p>
        </p:txBody>
      </p:sp>
      <p:sp>
        <p:nvSpPr>
          <p:cNvPr id="4" name="Content Placeholder 3"/>
          <p:cNvSpPr>
            <a:spLocks noGrp="1"/>
          </p:cNvSpPr>
          <p:nvPr>
            <p:ph sz="quarter" idx="1"/>
          </p:nvPr>
        </p:nvSpPr>
        <p:spPr>
          <a:xfrm>
            <a:off x="522052" y="1344025"/>
            <a:ext cx="10972801" cy="4293140"/>
          </a:xfrm>
        </p:spPr>
        <p:txBody>
          <a:bodyPr>
            <a:normAutofit/>
          </a:bodyPr>
          <a:lstStyle/>
          <a:p>
            <a:r>
              <a:rPr lang="en-US" dirty="0"/>
              <a:t>Data Warehouses usually have a three-level (tier) architecture that includes:</a:t>
            </a:r>
          </a:p>
          <a:p>
            <a:pPr lvl="1"/>
            <a:r>
              <a:rPr lang="en-US" sz="2800" dirty="0">
                <a:solidFill>
                  <a:srgbClr val="FF0000"/>
                </a:solidFill>
              </a:rPr>
              <a:t>Bottom Tier (Data Warehouse Server)</a:t>
            </a:r>
          </a:p>
          <a:p>
            <a:pPr lvl="1"/>
            <a:r>
              <a:rPr lang="en-US" sz="2800" dirty="0">
                <a:solidFill>
                  <a:srgbClr val="FF0000"/>
                </a:solidFill>
              </a:rPr>
              <a:t>Middle Tier (OLAP Server)</a:t>
            </a:r>
          </a:p>
          <a:p>
            <a:pPr lvl="1"/>
            <a:r>
              <a:rPr lang="en-US" sz="2800" dirty="0">
                <a:solidFill>
                  <a:srgbClr val="FF0000"/>
                </a:solidFill>
              </a:rPr>
              <a:t>Top Tier (Front end Tools).</a:t>
            </a:r>
          </a:p>
          <a:p>
            <a:pPr lvl="1"/>
            <a:endParaRPr lang="en-US" sz="2800" dirty="0">
              <a:solidFill>
                <a:srgbClr val="FF0000"/>
              </a:solidFill>
            </a:endParaRPr>
          </a:p>
          <a:p>
            <a:br>
              <a:rPr lang="en-US" dirty="0"/>
            </a:br>
            <a:endParaRPr lang="en-US" sz="2800" dirty="0">
              <a:solidFill>
                <a:srgbClr val="FF0000"/>
              </a:solidFill>
            </a:endParaRPr>
          </a:p>
          <a:p>
            <a:endParaRPr lang="en-US" dirty="0"/>
          </a:p>
        </p:txBody>
      </p:sp>
    </p:spTree>
    <p:extLst>
      <p:ext uri="{BB962C8B-B14F-4D97-AF65-F5344CB8AC3E}">
        <p14:creationId xmlns:p14="http://schemas.microsoft.com/office/powerpoint/2010/main" val="21038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6" y="152401"/>
            <a:ext cx="11349136" cy="472439"/>
          </a:xfrm>
        </p:spPr>
        <p:txBody>
          <a:bodyPr>
            <a:normAutofit fontScale="90000"/>
          </a:bodyPr>
          <a:lstStyle/>
          <a:p>
            <a:r>
              <a:rPr lang="en-US" dirty="0">
                <a:solidFill>
                  <a:srgbClr val="FF0000"/>
                </a:solidFill>
              </a:rPr>
              <a:t>DATA MODELING: Three-Tier Data Warehouse Architecture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36</a:t>
            </a:fld>
            <a:endParaRPr lang="en-US">
              <a:solidFill>
                <a:srgbClr val="464653"/>
              </a:solidFill>
            </a:endParaRPr>
          </a:p>
        </p:txBody>
      </p:sp>
      <p:sp>
        <p:nvSpPr>
          <p:cNvPr id="4" name="Content Placeholder 3"/>
          <p:cNvSpPr>
            <a:spLocks noGrp="1"/>
          </p:cNvSpPr>
          <p:nvPr>
            <p:ph sz="quarter" idx="1"/>
          </p:nvPr>
        </p:nvSpPr>
        <p:spPr>
          <a:xfrm>
            <a:off x="609600" y="624840"/>
            <a:ext cx="10972801" cy="5958840"/>
          </a:xfrm>
        </p:spPr>
        <p:txBody>
          <a:bodyPr>
            <a:normAutofit/>
          </a:bodyPr>
          <a:lstStyle/>
          <a:p>
            <a:pPr lvl="1"/>
            <a:endParaRPr lang="en-US" sz="2800" dirty="0">
              <a:solidFill>
                <a:srgbClr val="FF0000"/>
              </a:solidFill>
            </a:endParaRPr>
          </a:p>
          <a:p>
            <a:r>
              <a:rPr lang="en-US" dirty="0"/>
              <a:t>A </a:t>
            </a:r>
            <a:r>
              <a:rPr lang="en-US" b="1" dirty="0"/>
              <a:t>bottom-tier</a:t>
            </a:r>
            <a:r>
              <a:rPr lang="en-US" dirty="0"/>
              <a:t> that consists of the </a:t>
            </a:r>
            <a:r>
              <a:rPr lang="en-US" b="1" dirty="0"/>
              <a:t>Data Warehouse server</a:t>
            </a:r>
            <a:r>
              <a:rPr lang="en-US" dirty="0"/>
              <a:t>, which is almost always an RDBMS. It may include several specialized data marts and a metadata repository.</a:t>
            </a:r>
          </a:p>
          <a:p>
            <a:r>
              <a:rPr lang="en-US" dirty="0"/>
              <a:t>Data from operational databases and external sources (such as user profile data provided by external consultants) are extracted using application program interfaces called a gateway. A gateway is provided by the underlying DBMS and allows customer programs to generate SQL code to be executed at a server.</a:t>
            </a:r>
          </a:p>
          <a:p>
            <a:r>
              <a:rPr lang="en-US" b="1" dirty="0"/>
              <a:t>Examples</a:t>
            </a:r>
            <a:r>
              <a:rPr lang="en-US" dirty="0"/>
              <a:t> of gateways contain </a:t>
            </a:r>
            <a:r>
              <a:rPr lang="en-US" b="1" dirty="0"/>
              <a:t>ODBC</a:t>
            </a:r>
            <a:r>
              <a:rPr lang="en-US" dirty="0"/>
              <a:t> (Open Database Connection) and </a:t>
            </a:r>
            <a:r>
              <a:rPr lang="en-US" b="1" dirty="0"/>
              <a:t>OLE-DB</a:t>
            </a:r>
            <a:r>
              <a:rPr lang="en-US" dirty="0"/>
              <a:t> (Open-Linking and Embedding for Databases), by </a:t>
            </a:r>
            <a:r>
              <a:rPr lang="en-US" b="1" dirty="0"/>
              <a:t>Microsoft</a:t>
            </a:r>
            <a:r>
              <a:rPr lang="en-US" dirty="0"/>
              <a:t>, and </a:t>
            </a:r>
            <a:r>
              <a:rPr lang="en-US" b="1" dirty="0"/>
              <a:t>JDBC</a:t>
            </a:r>
            <a:r>
              <a:rPr lang="en-US" dirty="0"/>
              <a:t> (Java Database Connection).</a:t>
            </a:r>
            <a:br>
              <a:rPr lang="en-US" dirty="0"/>
            </a:br>
            <a:endParaRPr lang="en-US" sz="2800" dirty="0">
              <a:solidFill>
                <a:srgbClr val="FF0000"/>
              </a:solidFill>
            </a:endParaRPr>
          </a:p>
          <a:p>
            <a:endParaRPr lang="en-US" dirty="0"/>
          </a:p>
        </p:txBody>
      </p:sp>
    </p:spTree>
    <p:extLst>
      <p:ext uri="{BB962C8B-B14F-4D97-AF65-F5344CB8AC3E}">
        <p14:creationId xmlns:p14="http://schemas.microsoft.com/office/powerpoint/2010/main" val="276781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37</a:t>
            </a:fld>
            <a:endParaRPr lang="en-US">
              <a:solidFill>
                <a:srgbClr val="464653"/>
              </a:solidFill>
            </a:endParaRPr>
          </a:p>
        </p:txBody>
      </p:sp>
      <p:sp>
        <p:nvSpPr>
          <p:cNvPr id="4" name="Content Placeholder 3"/>
          <p:cNvSpPr>
            <a:spLocks noGrp="1"/>
          </p:cNvSpPr>
          <p:nvPr>
            <p:ph sz="quarter" idx="1"/>
          </p:nvPr>
        </p:nvSpPr>
        <p:spPr/>
        <p:txBody>
          <a:bodyPr/>
          <a:lstStyle/>
          <a:p>
            <a:endParaRPr lang="en-US" dirty="0"/>
          </a:p>
        </p:txBody>
      </p:sp>
      <p:pic>
        <p:nvPicPr>
          <p:cNvPr id="10242" name="Picture 2" descr="Three-Tier Data Warehous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964" y="275592"/>
            <a:ext cx="9164636" cy="644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404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38</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A </a:t>
            </a:r>
            <a:r>
              <a:rPr lang="en-US" b="1" dirty="0"/>
              <a:t>middle-tier</a:t>
            </a:r>
            <a:r>
              <a:rPr lang="en-US" dirty="0"/>
              <a:t> which consists of an </a:t>
            </a:r>
            <a:r>
              <a:rPr lang="en-US" b="1" dirty="0"/>
              <a:t>OLAP server</a:t>
            </a:r>
            <a:r>
              <a:rPr lang="en-US" dirty="0"/>
              <a:t> for fast querying of the data warehouse.</a:t>
            </a:r>
          </a:p>
          <a:p>
            <a:r>
              <a:rPr lang="en-US" dirty="0"/>
              <a:t>The OLAP server is implemented using either</a:t>
            </a:r>
          </a:p>
          <a:p>
            <a:r>
              <a:rPr lang="en-US" b="1" dirty="0"/>
              <a:t>(1)</a:t>
            </a:r>
            <a:r>
              <a:rPr lang="en-US" dirty="0"/>
              <a:t> A </a:t>
            </a:r>
            <a:r>
              <a:rPr lang="en-US" b="1" dirty="0"/>
              <a:t>Relational OLAP (ROLAP) model</a:t>
            </a:r>
            <a:r>
              <a:rPr lang="en-US" dirty="0"/>
              <a:t>, i.e., an extended relational DBMS that maps functions on multidimensional data to standard relational operations.</a:t>
            </a:r>
          </a:p>
          <a:p>
            <a:r>
              <a:rPr lang="en-US" b="1" dirty="0"/>
              <a:t>(2)</a:t>
            </a:r>
            <a:r>
              <a:rPr lang="en-US" dirty="0"/>
              <a:t> A </a:t>
            </a:r>
            <a:r>
              <a:rPr lang="en-US" b="1" dirty="0"/>
              <a:t>Multidimensional OLAP (MOLAP) model</a:t>
            </a:r>
            <a:r>
              <a:rPr lang="en-US" dirty="0"/>
              <a:t>, i.e., a particular purpose server that directly implements multidimensional information and operations.</a:t>
            </a:r>
          </a:p>
          <a:p>
            <a:r>
              <a:rPr lang="en-US" dirty="0"/>
              <a:t>A </a:t>
            </a:r>
            <a:r>
              <a:rPr lang="en-US" b="1" dirty="0"/>
              <a:t>top-tier</a:t>
            </a:r>
            <a:r>
              <a:rPr lang="en-US" dirty="0"/>
              <a:t> that contains </a:t>
            </a:r>
            <a:r>
              <a:rPr lang="en-US" b="1" dirty="0"/>
              <a:t>front-end tools</a:t>
            </a:r>
            <a:r>
              <a:rPr lang="en-US" dirty="0"/>
              <a:t> for displaying results provided by OLAP, as well as additional tools for data mining of the OLAP-generated data.</a:t>
            </a:r>
          </a:p>
          <a:p>
            <a:endParaRPr lang="en-US" dirty="0"/>
          </a:p>
        </p:txBody>
      </p:sp>
      <p:sp>
        <p:nvSpPr>
          <p:cNvPr id="5" name="AutoShape 2" descr="Three-Tier Data Warehouse Architecture"/>
          <p:cNvSpPr>
            <a:spLocks noChangeAspect="1" noChangeArrowheads="1"/>
          </p:cNvSpPr>
          <p:nvPr/>
        </p:nvSpPr>
        <p:spPr bwMode="auto">
          <a:xfrm>
            <a:off x="2853055" y="21872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Three-Tier Data Warehouse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Three-Tier Data Warehouse Architectu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75787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39</a:t>
            </a:fld>
            <a:endParaRPr lang="en-US">
              <a:solidFill>
                <a:srgbClr val="464653"/>
              </a:solidFill>
            </a:endParaRPr>
          </a:p>
        </p:txBody>
      </p:sp>
      <p:sp>
        <p:nvSpPr>
          <p:cNvPr id="4" name="Content Placeholder 3"/>
          <p:cNvSpPr>
            <a:spLocks noGrp="1"/>
          </p:cNvSpPr>
          <p:nvPr>
            <p:ph sz="quarter" idx="1"/>
          </p:nvPr>
        </p:nvSpPr>
        <p:spPr>
          <a:xfrm>
            <a:off x="609600" y="213360"/>
            <a:ext cx="10972801" cy="5943600"/>
          </a:xfrm>
        </p:spPr>
        <p:txBody>
          <a:bodyPr>
            <a:normAutofit lnSpcReduction="10000"/>
          </a:bodyPr>
          <a:lstStyle/>
          <a:p>
            <a:r>
              <a:rPr lang="en-US" dirty="0"/>
              <a:t>The </a:t>
            </a:r>
            <a:r>
              <a:rPr lang="en-US" b="1" dirty="0"/>
              <a:t>metadata repository</a:t>
            </a:r>
            <a:r>
              <a:rPr lang="en-US" dirty="0"/>
              <a:t> stores information that defines DW objects. It includes the following parameters and information for the middle and the top-tier applications:</a:t>
            </a:r>
          </a:p>
          <a:p>
            <a:r>
              <a:rPr lang="en-US" dirty="0"/>
              <a:t>A description of the DW structure, including the warehouse schema, dimension, hierarchies, data mart locations, and contents, etc.</a:t>
            </a:r>
          </a:p>
          <a:p>
            <a:r>
              <a:rPr lang="en-US" dirty="0"/>
              <a:t>Operational metadata, which usually describes the currency level of the stored data, i.e., active, archived or purged, and warehouse monitoring information, i.e., usage statistics, error reports, audit, etc.</a:t>
            </a:r>
          </a:p>
          <a:p>
            <a:r>
              <a:rPr lang="en-US" dirty="0"/>
              <a:t>System performance data, which includes indices, used to improve data access and retrieval performance.</a:t>
            </a:r>
          </a:p>
          <a:p>
            <a:r>
              <a:rPr lang="en-US" dirty="0"/>
              <a:t>Information about the mapping from operational databases, which provides source </a:t>
            </a:r>
            <a:r>
              <a:rPr lang="en-US" b="1" dirty="0"/>
              <a:t>RDBMSs</a:t>
            </a:r>
            <a:r>
              <a:rPr lang="en-US" dirty="0"/>
              <a:t> and their contents, cleaning and transformation rules, etc.</a:t>
            </a:r>
          </a:p>
          <a:p>
            <a:r>
              <a:rPr lang="en-US" dirty="0"/>
              <a:t>Summarization algorithms, predefined queries, and reports business data, which include business terms and definitions, ownership information, etc.</a:t>
            </a:r>
          </a:p>
        </p:txBody>
      </p:sp>
    </p:spTree>
    <p:extLst>
      <p:ext uri="{BB962C8B-B14F-4D97-AF65-F5344CB8AC3E}">
        <p14:creationId xmlns:p14="http://schemas.microsoft.com/office/powerpoint/2010/main" val="4037071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1"/>
            <a:ext cx="10972801" cy="509751"/>
          </a:xfrm>
        </p:spPr>
        <p:txBody>
          <a:bodyPr>
            <a:normAutofit fontScale="90000"/>
          </a:bodyPr>
          <a:lstStyle/>
          <a:p>
            <a:r>
              <a:rPr lang="en-US" b="1" dirty="0">
                <a:solidFill>
                  <a:srgbClr val="C00000"/>
                </a:solidFill>
              </a:rPr>
              <a:t>Syllabus </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a:t>
            </a:fld>
            <a:endParaRPr lang="en-US">
              <a:solidFill>
                <a:srgbClr val="464653"/>
              </a:solidFill>
            </a:endParaRPr>
          </a:p>
        </p:txBody>
      </p:sp>
      <p:sp>
        <p:nvSpPr>
          <p:cNvPr id="4" name="Content Placeholder 3"/>
          <p:cNvSpPr>
            <a:spLocks noGrp="1"/>
          </p:cNvSpPr>
          <p:nvPr>
            <p:ph sz="quarter" idx="1"/>
          </p:nvPr>
        </p:nvSpPr>
        <p:spPr>
          <a:xfrm>
            <a:off x="609600" y="551793"/>
            <a:ext cx="11324897" cy="5807915"/>
          </a:xfrm>
        </p:spPr>
        <p:txBody>
          <a:bodyPr>
            <a:normAutofit fontScale="92500"/>
          </a:bodyPr>
          <a:lstStyle/>
          <a:p>
            <a:r>
              <a:rPr lang="en-US" sz="2177" b="1" dirty="0">
                <a:solidFill>
                  <a:srgbClr val="7030A0"/>
                </a:solidFill>
              </a:rPr>
              <a:t>UNIT I INTRODUCTION TO DATA WAREHOUSING</a:t>
            </a:r>
          </a:p>
          <a:p>
            <a:pPr lvl="1" algn="just"/>
            <a:r>
              <a:rPr lang="en-US" sz="1700" b="1" dirty="0">
                <a:solidFill>
                  <a:srgbClr val="008000"/>
                </a:solidFill>
              </a:rPr>
              <a:t>Data Warehouse: Data warehouse -basic concepts- Modeling – Design and usage- Implementation –Data generalization by Attribute-oriented induction approach – Data cube computation methods.</a:t>
            </a:r>
            <a:endParaRPr lang="en-US" sz="1361" b="1" dirty="0">
              <a:solidFill>
                <a:srgbClr val="008000"/>
              </a:solidFill>
            </a:endParaRPr>
          </a:p>
          <a:p>
            <a:pPr algn="just"/>
            <a:r>
              <a:rPr lang="en-US" sz="2268" b="1" dirty="0">
                <a:solidFill>
                  <a:srgbClr val="7030A0"/>
                </a:solidFill>
              </a:rPr>
              <a:t>UNIT II- DATA	 MINING</a:t>
            </a:r>
          </a:p>
          <a:p>
            <a:pPr lvl="1" algn="just"/>
            <a:r>
              <a:rPr lang="en-US" sz="1724" b="1" dirty="0">
                <a:solidFill>
                  <a:srgbClr val="008000"/>
                </a:solidFill>
              </a:rPr>
              <a:t>Data Mining: Introduction- Kinds of Data and Patterns–Major issues in data mining- Data Objects and attribute types –Statistical description of data - Measuring data similarity and dissimilarity. Data preprocessing: Overview-Data cleaning- Data integration –Data reduction-Data transformation and discretization</a:t>
            </a:r>
          </a:p>
          <a:p>
            <a:pPr algn="just"/>
            <a:r>
              <a:rPr lang="en-US" sz="2540" b="1" dirty="0">
                <a:solidFill>
                  <a:srgbClr val="7030A0"/>
                </a:solidFill>
              </a:rPr>
              <a:t>UNIT III- </a:t>
            </a:r>
            <a:r>
              <a:rPr lang="en-US" sz="2268" b="1" dirty="0">
                <a:solidFill>
                  <a:srgbClr val="7030A0"/>
                </a:solidFill>
              </a:rPr>
              <a:t>ASSOCIATION RULE MINING</a:t>
            </a:r>
          </a:p>
          <a:p>
            <a:pPr lvl="1" algn="just"/>
            <a:r>
              <a:rPr lang="en-US" sz="1800" b="1" dirty="0">
                <a:solidFill>
                  <a:srgbClr val="008000"/>
                </a:solidFill>
              </a:rPr>
              <a:t>Association Rule Mining: Basic concepts- Frequent item set mining methods: </a:t>
            </a:r>
            <a:r>
              <a:rPr lang="en-US" sz="1800" b="1" dirty="0" err="1">
                <a:solidFill>
                  <a:srgbClr val="008000"/>
                </a:solidFill>
              </a:rPr>
              <a:t>Apriori</a:t>
            </a:r>
            <a:r>
              <a:rPr lang="en-US" sz="1800" b="1" dirty="0">
                <a:solidFill>
                  <a:srgbClr val="008000"/>
                </a:solidFill>
              </a:rPr>
              <a:t> algorithm- A pattern growth approach for mining frequent item sets—Pattern evaluation methods- Mining multilevel, multi-dimensional space constraint based frequent pattern mining.</a:t>
            </a:r>
          </a:p>
          <a:p>
            <a:pPr algn="just"/>
            <a:r>
              <a:rPr lang="en-US" sz="2177" b="1" dirty="0">
                <a:solidFill>
                  <a:srgbClr val="7030A0"/>
                </a:solidFill>
              </a:rPr>
              <a:t>UNIT IV –</a:t>
            </a:r>
            <a:r>
              <a:rPr lang="en-US" sz="2268" b="1" dirty="0">
                <a:solidFill>
                  <a:srgbClr val="7030A0"/>
                </a:solidFill>
              </a:rPr>
              <a:t>CLASSIFICATION</a:t>
            </a:r>
          </a:p>
          <a:p>
            <a:pPr lvl="1" algn="just"/>
            <a:r>
              <a:rPr lang="en-US" sz="1724" b="1" dirty="0">
                <a:solidFill>
                  <a:srgbClr val="008000"/>
                </a:solidFill>
              </a:rPr>
              <a:t>Classification: Basic concepts- Decision Tree Induction - Bayes Classification Methods – Rule Based Classification- Model evaluation and selection techniques to improve classification accuracy –Support Vector Machines Classification using frequent patterns- Other Classification Methods</a:t>
            </a:r>
          </a:p>
          <a:p>
            <a:pPr algn="just"/>
            <a:r>
              <a:rPr lang="en-US" sz="2177" b="1" dirty="0">
                <a:solidFill>
                  <a:srgbClr val="7030A0"/>
                </a:solidFill>
              </a:rPr>
              <a:t>UNIT V – </a:t>
            </a:r>
            <a:r>
              <a:rPr lang="en-US" sz="2268" b="1" dirty="0">
                <a:solidFill>
                  <a:srgbClr val="7030A0"/>
                </a:solidFill>
              </a:rPr>
              <a:t>CLUSTERING</a:t>
            </a:r>
          </a:p>
          <a:p>
            <a:pPr lvl="1" algn="just"/>
            <a:r>
              <a:rPr lang="en-US" sz="1700" b="1" dirty="0">
                <a:solidFill>
                  <a:srgbClr val="008000"/>
                </a:solidFill>
              </a:rPr>
              <a:t>Clustering: Cluster analysis- Partitioning methods- Hierarchical methods- Density based methods – Grid based methods – Model-Based Clustering Methods – Clustering High Dimensional Data- Constraint based Cluster Analysis – Introduction to outlier analysis -Data Mining Applications.</a:t>
            </a:r>
          </a:p>
          <a:p>
            <a:pPr lvl="1" algn="just"/>
            <a:endParaRPr lang="en-US" sz="2200" b="1" dirty="0">
              <a:solidFill>
                <a:srgbClr val="008000"/>
              </a:solidFill>
            </a:endParaRPr>
          </a:p>
        </p:txBody>
      </p:sp>
    </p:spTree>
    <p:extLst>
      <p:ext uri="{BB962C8B-B14F-4D97-AF65-F5344CB8AC3E}">
        <p14:creationId xmlns:p14="http://schemas.microsoft.com/office/powerpoint/2010/main" val="3409124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Types of Data Warehouse Models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40</a:t>
            </a:fld>
            <a:endParaRPr lang="en-US">
              <a:solidFill>
                <a:srgbClr val="464653"/>
              </a:solidFill>
            </a:endParaRPr>
          </a:p>
        </p:txBody>
      </p:sp>
      <p:sp>
        <p:nvSpPr>
          <p:cNvPr id="4" name="Content Placeholder 3"/>
          <p:cNvSpPr>
            <a:spLocks noGrp="1"/>
          </p:cNvSpPr>
          <p:nvPr>
            <p:ph sz="quarter" idx="1"/>
          </p:nvPr>
        </p:nvSpPr>
        <p:spPr/>
        <p:txBody>
          <a:bodyPr/>
          <a:lstStyle/>
          <a:p>
            <a:endParaRPr lang="en-US" dirty="0"/>
          </a:p>
        </p:txBody>
      </p:sp>
      <p:pic>
        <p:nvPicPr>
          <p:cNvPr id="11266" name="Picture 2" descr="Types of Data Warehouse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415" y="1342392"/>
            <a:ext cx="54006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41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41</a:t>
            </a:fld>
            <a:endParaRPr lang="en-US">
              <a:solidFill>
                <a:srgbClr val="464653"/>
              </a:solidFill>
            </a:endParaRPr>
          </a:p>
        </p:txBody>
      </p:sp>
      <p:sp>
        <p:nvSpPr>
          <p:cNvPr id="4" name="Content Placeholder 3"/>
          <p:cNvSpPr>
            <a:spLocks noGrp="1"/>
          </p:cNvSpPr>
          <p:nvPr>
            <p:ph sz="quarter" idx="1"/>
          </p:nvPr>
        </p:nvSpPr>
        <p:spPr/>
        <p:txBody>
          <a:bodyPr>
            <a:normAutofit/>
          </a:bodyPr>
          <a:lstStyle/>
          <a:p>
            <a:r>
              <a:rPr lang="en-US" b="1" dirty="0">
                <a:solidFill>
                  <a:srgbClr val="FF0000"/>
                </a:solidFill>
              </a:rPr>
              <a:t>Enterprise Warehouse</a:t>
            </a:r>
          </a:p>
          <a:p>
            <a:pPr algn="just"/>
            <a:r>
              <a:rPr lang="en-US" dirty="0"/>
              <a:t>An Enterprise warehouse collects all of the records about subjects spanning the entire organization. It supports corporate-wide data integration, usually from one or more operational systems or external data providers, and it's cross-functional in scope. It generally contains detailed information as well as summarized information and can range in estimate from a few gigabyte to hundreds of gigabytes, terabytes, or beyond.</a:t>
            </a:r>
          </a:p>
          <a:p>
            <a:pPr algn="just"/>
            <a:r>
              <a:rPr lang="en-US" dirty="0"/>
              <a:t>An enterprise data warehouse may be accomplished on traditional mainframes, UNIX super servers, or parallel architecture platforms. It required extensive business modeling and may take years to develop and build.</a:t>
            </a:r>
          </a:p>
        </p:txBody>
      </p:sp>
    </p:spTree>
    <p:extLst>
      <p:ext uri="{BB962C8B-B14F-4D97-AF65-F5344CB8AC3E}">
        <p14:creationId xmlns:p14="http://schemas.microsoft.com/office/powerpoint/2010/main" val="3759637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42</a:t>
            </a:fld>
            <a:endParaRPr lang="en-US">
              <a:solidFill>
                <a:srgbClr val="464653"/>
              </a:solidFill>
            </a:endParaRPr>
          </a:p>
        </p:txBody>
      </p:sp>
      <p:sp>
        <p:nvSpPr>
          <p:cNvPr id="4" name="Content Placeholder 3"/>
          <p:cNvSpPr>
            <a:spLocks noGrp="1"/>
          </p:cNvSpPr>
          <p:nvPr>
            <p:ph sz="quarter" idx="1"/>
          </p:nvPr>
        </p:nvSpPr>
        <p:spPr>
          <a:xfrm>
            <a:off x="609600" y="137159"/>
            <a:ext cx="10972801" cy="6219191"/>
          </a:xfrm>
        </p:spPr>
        <p:txBody>
          <a:bodyPr>
            <a:normAutofit fontScale="92500" lnSpcReduction="10000"/>
          </a:bodyPr>
          <a:lstStyle/>
          <a:p>
            <a:pPr algn="just"/>
            <a:r>
              <a:rPr lang="en-US" b="1" dirty="0">
                <a:solidFill>
                  <a:srgbClr val="FF0000"/>
                </a:solidFill>
              </a:rPr>
              <a:t>Data Mart</a:t>
            </a:r>
          </a:p>
          <a:p>
            <a:pPr algn="just"/>
            <a:r>
              <a:rPr lang="en-US" dirty="0"/>
              <a:t>A data mart includes a subset of corporate-wide data that is of value to a specific collection of users. The scope is confined to particular selected subjects. For example, a marketing data mart may restrict its subjects to the customer, items, and sales. The data contained in the data marts tend to be summarized.</a:t>
            </a:r>
          </a:p>
          <a:p>
            <a:pPr algn="just"/>
            <a:r>
              <a:rPr lang="en-US" b="1" dirty="0">
                <a:solidFill>
                  <a:srgbClr val="002060"/>
                </a:solidFill>
              </a:rPr>
              <a:t>Data Marts is divided into two parts:</a:t>
            </a:r>
          </a:p>
          <a:p>
            <a:pPr algn="just"/>
            <a:r>
              <a:rPr lang="en-US" b="1" dirty="0"/>
              <a:t>Independent Data Mart:</a:t>
            </a:r>
            <a:r>
              <a:rPr lang="en-US" dirty="0"/>
              <a:t> Independent data mart is sourced from data captured from one or more operational systems or external data providers, or data generally locally within a different department or geographic area.</a:t>
            </a:r>
          </a:p>
          <a:p>
            <a:pPr algn="just"/>
            <a:r>
              <a:rPr lang="en-US" b="1" dirty="0"/>
              <a:t>Dependent Data Mart:</a:t>
            </a:r>
            <a:r>
              <a:rPr lang="en-US" dirty="0"/>
              <a:t> Dependent data marts are sourced exactly from enterprise data-warehouses.</a:t>
            </a:r>
          </a:p>
          <a:p>
            <a:pPr algn="just"/>
            <a:r>
              <a:rPr lang="en-US" b="1" dirty="0">
                <a:solidFill>
                  <a:srgbClr val="FF0000"/>
                </a:solidFill>
              </a:rPr>
              <a:t>Virtual Warehouses</a:t>
            </a:r>
          </a:p>
          <a:p>
            <a:pPr algn="just"/>
            <a:r>
              <a:rPr lang="en-US" dirty="0"/>
              <a:t>Virtual Data Warehouses is a set of perception over the operational database. For effective query processing, only some of the possible summary vision may be materialized. A virtual warehouse is simple to build but required excess capacity on operational database servers.</a:t>
            </a:r>
          </a:p>
        </p:txBody>
      </p:sp>
    </p:spTree>
    <p:extLst>
      <p:ext uri="{BB962C8B-B14F-4D97-AF65-F5344CB8AC3E}">
        <p14:creationId xmlns:p14="http://schemas.microsoft.com/office/powerpoint/2010/main" val="2536261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ETL (Extract, Transform, and Load) Process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43</a:t>
            </a:fld>
            <a:endParaRPr lang="en-US">
              <a:solidFill>
                <a:srgbClr val="464653"/>
              </a:solidFill>
            </a:endParaRPr>
          </a:p>
        </p:txBody>
      </p:sp>
      <p:sp>
        <p:nvSpPr>
          <p:cNvPr id="4" name="Content Placeholder 3"/>
          <p:cNvSpPr>
            <a:spLocks noGrp="1"/>
          </p:cNvSpPr>
          <p:nvPr>
            <p:ph sz="quarter" idx="1"/>
          </p:nvPr>
        </p:nvSpPr>
        <p:spPr>
          <a:xfrm>
            <a:off x="609600" y="1219200"/>
            <a:ext cx="10972801" cy="5288280"/>
          </a:xfrm>
        </p:spPr>
        <p:txBody>
          <a:bodyPr/>
          <a:lstStyle/>
          <a:p>
            <a:r>
              <a:rPr lang="en-US" b="1" dirty="0">
                <a:solidFill>
                  <a:srgbClr val="FF0000"/>
                </a:solidFill>
              </a:rPr>
              <a:t>What is ETL?</a:t>
            </a:r>
          </a:p>
          <a:p>
            <a:pPr algn="just"/>
            <a:r>
              <a:rPr lang="en-US" dirty="0"/>
              <a:t>The mechanism of extracting information from source systems and bringing it into the data warehouse is commonly called </a:t>
            </a:r>
            <a:r>
              <a:rPr lang="en-US" b="1" dirty="0"/>
              <a:t>ETL</a:t>
            </a:r>
            <a:r>
              <a:rPr lang="en-US" dirty="0"/>
              <a:t>, which stands for </a:t>
            </a:r>
            <a:r>
              <a:rPr lang="en-US" b="1" dirty="0"/>
              <a:t>Extraction, Transformation and Loading</a:t>
            </a:r>
            <a:r>
              <a:rPr lang="en-US" dirty="0"/>
              <a:t>.</a:t>
            </a:r>
          </a:p>
          <a:p>
            <a:pPr algn="just"/>
            <a:r>
              <a:rPr lang="en-US" dirty="0"/>
              <a:t>The ETL process requires active inputs from various stakeholders, including developers, analysts, testers, top executives and is technically challenging.</a:t>
            </a:r>
          </a:p>
          <a:p>
            <a:pPr algn="just"/>
            <a:r>
              <a:rPr lang="en-US" dirty="0"/>
              <a:t>To maintain its value as a tool for decision-makers, Data warehouse technique needs to change with business changes. ETL is a recurring method (daily, weekly, monthly) of a Data warehouse system and needs to be agile, automated, and well documented.</a:t>
            </a:r>
          </a:p>
        </p:txBody>
      </p:sp>
    </p:spTree>
    <p:extLst>
      <p:ext uri="{BB962C8B-B14F-4D97-AF65-F5344CB8AC3E}">
        <p14:creationId xmlns:p14="http://schemas.microsoft.com/office/powerpoint/2010/main" val="83496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44</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12290" name="Picture 2" descr="What is ETL in Data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15" y="1342393"/>
            <a:ext cx="9286875"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45</a:t>
            </a:fld>
            <a:endParaRPr lang="en-US">
              <a:solidFill>
                <a:srgbClr val="464653"/>
              </a:solidFill>
            </a:endParaRPr>
          </a:p>
        </p:txBody>
      </p:sp>
      <p:sp>
        <p:nvSpPr>
          <p:cNvPr id="4" name="Content Placeholder 3"/>
          <p:cNvSpPr>
            <a:spLocks noGrp="1"/>
          </p:cNvSpPr>
          <p:nvPr>
            <p:ph sz="quarter" idx="1"/>
          </p:nvPr>
        </p:nvSpPr>
        <p:spPr>
          <a:xfrm>
            <a:off x="609600" y="137160"/>
            <a:ext cx="10972801" cy="6019800"/>
          </a:xfrm>
        </p:spPr>
        <p:txBody>
          <a:bodyPr>
            <a:normAutofit lnSpcReduction="10000"/>
          </a:bodyPr>
          <a:lstStyle/>
          <a:p>
            <a:r>
              <a:rPr lang="en-US" b="1" dirty="0">
                <a:solidFill>
                  <a:srgbClr val="FF0000"/>
                </a:solidFill>
              </a:rPr>
              <a:t>How ETL Works?</a:t>
            </a:r>
            <a:endParaRPr lang="en-US" dirty="0"/>
          </a:p>
          <a:p>
            <a:r>
              <a:rPr lang="en-US" dirty="0"/>
              <a:t>ETL consists of three separate phases:</a:t>
            </a:r>
          </a:p>
          <a:p>
            <a:pPr lvl="1"/>
            <a:r>
              <a:rPr lang="en-US" dirty="0">
                <a:solidFill>
                  <a:srgbClr val="7030A0"/>
                </a:solidFill>
              </a:rPr>
              <a:t>1. Extraction</a:t>
            </a:r>
          </a:p>
          <a:p>
            <a:pPr lvl="1"/>
            <a:r>
              <a:rPr lang="en-US" dirty="0">
                <a:solidFill>
                  <a:srgbClr val="7030A0"/>
                </a:solidFill>
              </a:rPr>
              <a:t>2. Transformation</a:t>
            </a:r>
          </a:p>
          <a:p>
            <a:pPr lvl="1"/>
            <a:r>
              <a:rPr lang="en-US" dirty="0">
                <a:solidFill>
                  <a:srgbClr val="7030A0"/>
                </a:solidFill>
              </a:rPr>
              <a:t>3. Loading</a:t>
            </a:r>
          </a:p>
          <a:p>
            <a:pPr marL="0" indent="0">
              <a:buNone/>
            </a:pPr>
            <a:r>
              <a:rPr lang="en-US" b="1" dirty="0">
                <a:solidFill>
                  <a:srgbClr val="FF0000"/>
                </a:solidFill>
              </a:rPr>
              <a:t>Extraction</a:t>
            </a:r>
          </a:p>
          <a:p>
            <a:r>
              <a:rPr lang="en-US" dirty="0"/>
              <a:t>Extraction is the operation of extracting information from a source system for further use in a data warehouse environment. This is the first stage of the ETL process.</a:t>
            </a:r>
          </a:p>
          <a:p>
            <a:r>
              <a:rPr lang="en-US" dirty="0"/>
              <a:t>Extraction process is often one of the most time-consuming tasks in the ETL.</a:t>
            </a:r>
          </a:p>
          <a:p>
            <a:r>
              <a:rPr lang="en-US" dirty="0"/>
              <a:t>The source systems might be complicated and poorly documented, and thus determining which data needs to be extracted can be difficult.</a:t>
            </a:r>
          </a:p>
          <a:p>
            <a:r>
              <a:rPr lang="en-US" dirty="0"/>
              <a:t>The data has to be extracted several times in a periodic manner to supply all changed data to the warehouse and keep it up-to-date.</a:t>
            </a:r>
          </a:p>
          <a:p>
            <a:endParaRPr lang="en-US" dirty="0"/>
          </a:p>
        </p:txBody>
      </p:sp>
    </p:spTree>
    <p:extLst>
      <p:ext uri="{BB962C8B-B14F-4D97-AF65-F5344CB8AC3E}">
        <p14:creationId xmlns:p14="http://schemas.microsoft.com/office/powerpoint/2010/main" val="2038256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46</a:t>
            </a:fld>
            <a:endParaRPr lang="en-US">
              <a:solidFill>
                <a:srgbClr val="464653"/>
              </a:solidFill>
            </a:endParaRPr>
          </a:p>
        </p:txBody>
      </p:sp>
      <p:sp>
        <p:nvSpPr>
          <p:cNvPr id="4" name="Content Placeholder 3"/>
          <p:cNvSpPr>
            <a:spLocks noGrp="1"/>
          </p:cNvSpPr>
          <p:nvPr>
            <p:ph sz="quarter" idx="1"/>
          </p:nvPr>
        </p:nvSpPr>
        <p:spPr>
          <a:xfrm>
            <a:off x="609600" y="121920"/>
            <a:ext cx="10972801" cy="6035040"/>
          </a:xfrm>
        </p:spPr>
        <p:txBody>
          <a:bodyPr>
            <a:normAutofit fontScale="92500"/>
          </a:bodyPr>
          <a:lstStyle/>
          <a:p>
            <a:r>
              <a:rPr lang="en-US" b="1" dirty="0">
                <a:solidFill>
                  <a:srgbClr val="FF0000"/>
                </a:solidFill>
              </a:rPr>
              <a:t>Cleansing</a:t>
            </a:r>
          </a:p>
          <a:p>
            <a:r>
              <a:rPr lang="en-US" dirty="0"/>
              <a:t>The cleansing stage is crucial in a data warehouse technique because it is supposed to improve data quality. The primary data cleansing features found in ETL tools are rectification and homogenization. They use specific dictionaries to rectify typing mistakes and to recognize synonyms, as well as rule-based cleansing to enforce domain-specific rules and defines appropriate associations between values.</a:t>
            </a:r>
          </a:p>
          <a:p>
            <a:r>
              <a:rPr lang="en-US" dirty="0"/>
              <a:t>The following examples show the essential of data cleaning:</a:t>
            </a:r>
          </a:p>
          <a:p>
            <a:r>
              <a:rPr lang="en-US" dirty="0"/>
              <a:t>If an enterprise wishes to contact its users or its suppliers, a complete, accurate and up-to-date list of contact addresses, email addresses and telephone numbers must be available.</a:t>
            </a:r>
          </a:p>
          <a:p>
            <a:r>
              <a:rPr lang="en-US" dirty="0"/>
              <a:t>If a client or supplier calls, the staff responding should be quickly able to find the person in the enterprise database, but this need that the caller's name or his/her company name is listed in the database.</a:t>
            </a:r>
          </a:p>
          <a:p>
            <a:r>
              <a:rPr lang="en-US" dirty="0"/>
              <a:t>If a user appears in the databases with two or more slightly different names or different account numbers, it becomes difficult to update the customer's information.</a:t>
            </a:r>
          </a:p>
          <a:p>
            <a:endParaRPr lang="en-US" dirty="0"/>
          </a:p>
        </p:txBody>
      </p:sp>
    </p:spTree>
    <p:extLst>
      <p:ext uri="{BB962C8B-B14F-4D97-AF65-F5344CB8AC3E}">
        <p14:creationId xmlns:p14="http://schemas.microsoft.com/office/powerpoint/2010/main" val="3133786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47</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a:solidFill>
                  <a:srgbClr val="FF0000"/>
                </a:solidFill>
              </a:rPr>
              <a:t>Transformation</a:t>
            </a:r>
          </a:p>
          <a:p>
            <a:r>
              <a:rPr lang="en-US" dirty="0"/>
              <a:t>Transformation is the core of the reconciliation phase. It converts records from its operational source format into a particular data warehouse format. If we implement a three-layer architecture, this phase outputs our reconciled data layer.</a:t>
            </a:r>
          </a:p>
          <a:p>
            <a:r>
              <a:rPr lang="en-US" dirty="0"/>
              <a:t>The following points must be rectified in this phase:</a:t>
            </a:r>
          </a:p>
          <a:p>
            <a:pPr lvl="1"/>
            <a:r>
              <a:rPr lang="en-US" sz="2400" dirty="0">
                <a:solidFill>
                  <a:srgbClr val="7030A0"/>
                </a:solidFill>
              </a:rPr>
              <a:t>Loose texts may hide valuable information. For example, XYZ PVT Ltd does not explicitly show that this is a Limited Partnership company.</a:t>
            </a:r>
          </a:p>
          <a:p>
            <a:pPr lvl="1"/>
            <a:r>
              <a:rPr lang="en-US" sz="2400" dirty="0">
                <a:solidFill>
                  <a:srgbClr val="7030A0"/>
                </a:solidFill>
              </a:rPr>
              <a:t>Different formats can be used for individual data. For example, data can be saved as a string or as three integers.</a:t>
            </a:r>
          </a:p>
          <a:p>
            <a:endParaRPr lang="en-US" dirty="0"/>
          </a:p>
        </p:txBody>
      </p:sp>
    </p:spTree>
    <p:extLst>
      <p:ext uri="{BB962C8B-B14F-4D97-AF65-F5344CB8AC3E}">
        <p14:creationId xmlns:p14="http://schemas.microsoft.com/office/powerpoint/2010/main" val="2751931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48</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Following are the main transformation processes aimed at populating the reconciled data layer:</a:t>
            </a:r>
          </a:p>
          <a:p>
            <a:pPr lvl="1"/>
            <a:r>
              <a:rPr lang="en-US" dirty="0">
                <a:solidFill>
                  <a:schemeClr val="tx1"/>
                </a:solidFill>
              </a:rPr>
              <a:t>Conversion and normalization that operate on both storage formats and units of measure to make data uniform.</a:t>
            </a:r>
          </a:p>
          <a:p>
            <a:pPr lvl="1"/>
            <a:r>
              <a:rPr lang="en-US" dirty="0">
                <a:solidFill>
                  <a:schemeClr val="tx1"/>
                </a:solidFill>
              </a:rPr>
              <a:t>Matching that associates equivalent fields in different sources.</a:t>
            </a:r>
          </a:p>
          <a:p>
            <a:pPr lvl="1"/>
            <a:r>
              <a:rPr lang="en-US" dirty="0">
                <a:solidFill>
                  <a:schemeClr val="tx1"/>
                </a:solidFill>
              </a:rPr>
              <a:t>Selection that reduces the number of source fields and records.</a:t>
            </a:r>
          </a:p>
          <a:p>
            <a:r>
              <a:rPr lang="en-US" b="1" dirty="0"/>
              <a:t>Cleansing</a:t>
            </a:r>
            <a:r>
              <a:rPr lang="en-US" dirty="0"/>
              <a:t> and </a:t>
            </a:r>
            <a:r>
              <a:rPr lang="en-US" b="1" dirty="0"/>
              <a:t>Transformation</a:t>
            </a:r>
            <a:r>
              <a:rPr lang="en-US" dirty="0"/>
              <a:t> processes are often closely linked in ETL tools.</a:t>
            </a:r>
          </a:p>
          <a:p>
            <a:endParaRPr lang="en-US" dirty="0"/>
          </a:p>
        </p:txBody>
      </p:sp>
    </p:spTree>
    <p:extLst>
      <p:ext uri="{BB962C8B-B14F-4D97-AF65-F5344CB8AC3E}">
        <p14:creationId xmlns:p14="http://schemas.microsoft.com/office/powerpoint/2010/main" val="426648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49</a:t>
            </a:fld>
            <a:endParaRPr lang="en-US">
              <a:solidFill>
                <a:srgbClr val="464653"/>
              </a:solidFill>
            </a:endParaRPr>
          </a:p>
        </p:txBody>
      </p:sp>
      <p:sp>
        <p:nvSpPr>
          <p:cNvPr id="4" name="Content Placeholder 3"/>
          <p:cNvSpPr>
            <a:spLocks noGrp="1"/>
          </p:cNvSpPr>
          <p:nvPr>
            <p:ph sz="quarter" idx="1"/>
          </p:nvPr>
        </p:nvSpPr>
        <p:spPr/>
        <p:txBody>
          <a:bodyPr>
            <a:normAutofit lnSpcReduction="10000"/>
          </a:bodyPr>
          <a:lstStyle/>
          <a:p>
            <a:r>
              <a:rPr lang="en-US" b="1" dirty="0">
                <a:solidFill>
                  <a:srgbClr val="FF0000"/>
                </a:solidFill>
              </a:rPr>
              <a:t>Loading</a:t>
            </a:r>
          </a:p>
          <a:p>
            <a:r>
              <a:rPr lang="en-US" dirty="0"/>
              <a:t>The </a:t>
            </a:r>
            <a:r>
              <a:rPr lang="en-US" b="1" dirty="0"/>
              <a:t>Load</a:t>
            </a:r>
            <a:r>
              <a:rPr lang="en-US" dirty="0"/>
              <a:t> is the process of writing the data into the target database. During the load step, it is necessary to ensure that the load is performed correctly and with as little resources as possible.</a:t>
            </a:r>
          </a:p>
          <a:p>
            <a:r>
              <a:rPr lang="en-US" dirty="0"/>
              <a:t>Loading can be carried in two ways:</a:t>
            </a:r>
          </a:p>
          <a:p>
            <a:r>
              <a:rPr lang="en-US" b="1" dirty="0"/>
              <a:t>Refresh:</a:t>
            </a:r>
            <a:r>
              <a:rPr lang="en-US" dirty="0"/>
              <a:t> Data Warehouse data is completely rewritten. This means that older file is replaced. Refresh is usually used in combination with static extraction to populate a data warehouse initially.</a:t>
            </a:r>
          </a:p>
          <a:p>
            <a:r>
              <a:rPr lang="en-US" b="1" dirty="0"/>
              <a:t>Update:</a:t>
            </a:r>
            <a:r>
              <a:rPr lang="en-US" dirty="0"/>
              <a:t> Only those changes applied to source information are added to the Data Warehouse. An update is typically carried out without deleting or modifying preexisting data. This method is used in combination with incremental extraction to update data warehouses regularly.</a:t>
            </a:r>
          </a:p>
          <a:p>
            <a:endParaRPr lang="en-US" dirty="0"/>
          </a:p>
        </p:txBody>
      </p:sp>
    </p:spTree>
    <p:extLst>
      <p:ext uri="{BB962C8B-B14F-4D97-AF65-F5344CB8AC3E}">
        <p14:creationId xmlns:p14="http://schemas.microsoft.com/office/powerpoint/2010/main" val="368427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Books and References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a:t>
            </a:fld>
            <a:endParaRPr lang="en-US" dirty="0">
              <a:solidFill>
                <a:srgbClr val="464653"/>
              </a:solidFill>
            </a:endParaRPr>
          </a:p>
        </p:txBody>
      </p:sp>
      <p:sp>
        <p:nvSpPr>
          <p:cNvPr id="4" name="Content Placeholder 3"/>
          <p:cNvSpPr>
            <a:spLocks noGrp="1"/>
          </p:cNvSpPr>
          <p:nvPr>
            <p:ph sz="quarter" idx="1"/>
          </p:nvPr>
        </p:nvSpPr>
        <p:spPr>
          <a:xfrm>
            <a:off x="441435" y="1219200"/>
            <a:ext cx="11140966" cy="4937760"/>
          </a:xfrm>
        </p:spPr>
        <p:txBody>
          <a:bodyPr>
            <a:normAutofit fontScale="85000" lnSpcReduction="20000"/>
          </a:bodyPr>
          <a:lstStyle/>
          <a:p>
            <a:r>
              <a:rPr lang="en-US" b="1" dirty="0"/>
              <a:t>Text Books:</a:t>
            </a:r>
            <a:endParaRPr lang="en-US" dirty="0"/>
          </a:p>
          <a:p>
            <a:pPr lvl="1" algn="just"/>
            <a:r>
              <a:rPr lang="en-US" sz="2631" b="1" dirty="0">
                <a:solidFill>
                  <a:srgbClr val="7030A0"/>
                </a:solidFill>
              </a:rPr>
              <a:t>1.	</a:t>
            </a:r>
            <a:r>
              <a:rPr lang="en-US" sz="2631" b="1" dirty="0" err="1">
                <a:solidFill>
                  <a:srgbClr val="7030A0"/>
                </a:solidFill>
              </a:rPr>
              <a:t>Jiawei</a:t>
            </a:r>
            <a:r>
              <a:rPr lang="en-US" sz="2631" b="1" dirty="0">
                <a:solidFill>
                  <a:srgbClr val="7030A0"/>
                </a:solidFill>
              </a:rPr>
              <a:t> Han and </a:t>
            </a:r>
            <a:r>
              <a:rPr lang="en-US" sz="2631" b="1" dirty="0" err="1">
                <a:solidFill>
                  <a:srgbClr val="7030A0"/>
                </a:solidFill>
              </a:rPr>
              <a:t>Micheline</a:t>
            </a:r>
            <a:r>
              <a:rPr lang="en-US" sz="2631" b="1" dirty="0">
                <a:solidFill>
                  <a:srgbClr val="7030A0"/>
                </a:solidFill>
              </a:rPr>
              <a:t> </a:t>
            </a:r>
            <a:r>
              <a:rPr lang="en-US" sz="2631" b="1" dirty="0" err="1">
                <a:solidFill>
                  <a:srgbClr val="7030A0"/>
                </a:solidFill>
              </a:rPr>
              <a:t>Kamber</a:t>
            </a:r>
            <a:r>
              <a:rPr lang="en-US" sz="2631" b="1" dirty="0">
                <a:solidFill>
                  <a:srgbClr val="7030A0"/>
                </a:solidFill>
              </a:rPr>
              <a:t>, ―Data Mining Concepts and Techniques‖, 3rd Edition, Elsevier, 2012.</a:t>
            </a:r>
          </a:p>
          <a:p>
            <a:pPr lvl="1" algn="just"/>
            <a:r>
              <a:rPr lang="en-US" sz="2631" b="1" dirty="0">
                <a:solidFill>
                  <a:srgbClr val="7030A0"/>
                </a:solidFill>
              </a:rPr>
              <a:t>2.	Alex </a:t>
            </a:r>
            <a:r>
              <a:rPr lang="en-US" sz="2631" b="1" dirty="0" err="1">
                <a:solidFill>
                  <a:srgbClr val="7030A0"/>
                </a:solidFill>
              </a:rPr>
              <a:t>Berson</a:t>
            </a:r>
            <a:r>
              <a:rPr lang="en-US" sz="2631" b="1" dirty="0">
                <a:solidFill>
                  <a:srgbClr val="7030A0"/>
                </a:solidFill>
              </a:rPr>
              <a:t> and Stephen </a:t>
            </a:r>
            <a:r>
              <a:rPr lang="en-US" sz="2631" b="1" dirty="0" err="1">
                <a:solidFill>
                  <a:srgbClr val="7030A0"/>
                </a:solidFill>
              </a:rPr>
              <a:t>J.Smith</a:t>
            </a:r>
            <a:r>
              <a:rPr lang="en-US" sz="2631" b="1" dirty="0">
                <a:solidFill>
                  <a:srgbClr val="7030A0"/>
                </a:solidFill>
              </a:rPr>
              <a:t>, “Data Warehousing, Data Mining and OLAP”, Tata McGraw – Hill Edition, Thirteenth Reprint 2008.</a:t>
            </a:r>
          </a:p>
          <a:p>
            <a:pPr lvl="1" algn="just"/>
            <a:r>
              <a:rPr lang="en-US" sz="2631" b="1" dirty="0">
                <a:solidFill>
                  <a:srgbClr val="7030A0"/>
                </a:solidFill>
              </a:rPr>
              <a:t>3.	Pang-</a:t>
            </a:r>
            <a:r>
              <a:rPr lang="en-US" sz="2631" b="1" dirty="0" err="1">
                <a:solidFill>
                  <a:srgbClr val="7030A0"/>
                </a:solidFill>
              </a:rPr>
              <a:t>Ning</a:t>
            </a:r>
            <a:r>
              <a:rPr lang="en-US" sz="2631" b="1" dirty="0">
                <a:solidFill>
                  <a:srgbClr val="7030A0"/>
                </a:solidFill>
              </a:rPr>
              <a:t> Tan, Michael Steinbach and </a:t>
            </a:r>
            <a:r>
              <a:rPr lang="en-US" sz="2631" b="1" dirty="0" err="1">
                <a:solidFill>
                  <a:srgbClr val="7030A0"/>
                </a:solidFill>
              </a:rPr>
              <a:t>Vipin</a:t>
            </a:r>
            <a:r>
              <a:rPr lang="en-US" sz="2631" b="1" dirty="0">
                <a:solidFill>
                  <a:srgbClr val="7030A0"/>
                </a:solidFill>
              </a:rPr>
              <a:t> Kumar, “Introduction to Data Mining”, Person Education, 2007.</a:t>
            </a:r>
          </a:p>
          <a:p>
            <a:pPr lvl="1" algn="just"/>
            <a:endParaRPr lang="en-US" sz="2631" b="1" dirty="0">
              <a:solidFill>
                <a:srgbClr val="7030A0"/>
              </a:solidFill>
            </a:endParaRPr>
          </a:p>
          <a:p>
            <a:r>
              <a:rPr lang="en-US" b="1" dirty="0"/>
              <a:t>Reference Books:</a:t>
            </a:r>
          </a:p>
          <a:p>
            <a:pPr lvl="1" algn="just"/>
            <a:r>
              <a:rPr lang="en-US" sz="2177" b="1" dirty="0">
                <a:solidFill>
                  <a:srgbClr val="008000"/>
                </a:solidFill>
              </a:rPr>
              <a:t>1. Gupta G.K., ―Introduction to Data Mining with Case Studies‖, Eastern Economy Edition, Prentice Hall of India, 2006.</a:t>
            </a:r>
          </a:p>
          <a:p>
            <a:pPr lvl="1" algn="just"/>
            <a:r>
              <a:rPr lang="en-US" sz="2177" b="1" dirty="0">
                <a:solidFill>
                  <a:srgbClr val="008000"/>
                </a:solidFill>
              </a:rPr>
              <a:t>2. </a:t>
            </a:r>
            <a:r>
              <a:rPr lang="en-US" sz="2177" b="1" dirty="0" err="1">
                <a:solidFill>
                  <a:srgbClr val="008000"/>
                </a:solidFill>
              </a:rPr>
              <a:t>Charu</a:t>
            </a:r>
            <a:r>
              <a:rPr lang="en-US" sz="2177" b="1" dirty="0">
                <a:solidFill>
                  <a:srgbClr val="008000"/>
                </a:solidFill>
              </a:rPr>
              <a:t> C. Aggarwal, Data Mining: The Textbook‖, Kindle Edition, Springer, 2015. </a:t>
            </a:r>
          </a:p>
          <a:p>
            <a:pPr lvl="1" algn="just"/>
            <a:r>
              <a:rPr lang="en-US" sz="2177" b="1" dirty="0">
                <a:solidFill>
                  <a:srgbClr val="008000"/>
                </a:solidFill>
              </a:rPr>
              <a:t>3. Margret H. Dunham, Data Mining: Introductory and Advanced Topics‖, 17th Edition, Pearson, 2013.</a:t>
            </a:r>
          </a:p>
          <a:p>
            <a:r>
              <a:rPr lang="en-US" b="1" dirty="0"/>
              <a:t>Websites:</a:t>
            </a:r>
            <a:endParaRPr lang="en-US" dirty="0"/>
          </a:p>
          <a:p>
            <a:pPr lvl="1"/>
            <a:r>
              <a:rPr lang="en-US" sz="2540" dirty="0">
                <a:solidFill>
                  <a:srgbClr val="C00000"/>
                </a:solidFill>
              </a:rPr>
              <a:t>1.	www.cs.waikato.ac.nz/ml/weka</a:t>
            </a:r>
            <a:endParaRPr lang="en-US" b="1" dirty="0">
              <a:solidFill>
                <a:srgbClr val="C00000"/>
              </a:solidFill>
            </a:endParaRPr>
          </a:p>
        </p:txBody>
      </p:sp>
      <p:pic>
        <p:nvPicPr>
          <p:cNvPr id="5" name="Picture 2" descr="Data Mining. Concepts and Techniques, 3rd Edition (The Morgan Kaufmann  Series in Data Management Systems)">
            <a:extLst>
              <a:ext uri="{FF2B5EF4-FFF2-40B4-BE49-F238E27FC236}">
                <a16:creationId xmlns:a16="http://schemas.microsoft.com/office/drawing/2014/main" id="{B3343A0F-DD87-409B-980F-2EA478D98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667" y="3688080"/>
            <a:ext cx="2096064"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60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What is Meta Data?</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50</a:t>
            </a:fld>
            <a:endParaRPr lang="en-US">
              <a:solidFill>
                <a:srgbClr val="464653"/>
              </a:solidFill>
            </a:endParaRPr>
          </a:p>
        </p:txBody>
      </p:sp>
      <p:sp>
        <p:nvSpPr>
          <p:cNvPr id="4" name="Content Placeholder 3"/>
          <p:cNvSpPr>
            <a:spLocks noGrp="1"/>
          </p:cNvSpPr>
          <p:nvPr>
            <p:ph sz="quarter" idx="1"/>
          </p:nvPr>
        </p:nvSpPr>
        <p:spPr>
          <a:xfrm>
            <a:off x="609600" y="1219200"/>
            <a:ext cx="10972801" cy="5257800"/>
          </a:xfrm>
        </p:spPr>
        <p:txBody>
          <a:bodyPr>
            <a:normAutofit fontScale="92500"/>
          </a:bodyPr>
          <a:lstStyle/>
          <a:p>
            <a:pPr algn="just"/>
            <a:r>
              <a:rPr lang="en-US" dirty="0"/>
              <a:t>Metadata is data about the data or documentation about the information which is required by the users. In data warehousing, metadata is one of the essential aspects.</a:t>
            </a:r>
          </a:p>
          <a:p>
            <a:pPr algn="just"/>
            <a:r>
              <a:rPr lang="en-US" dirty="0"/>
              <a:t>Metadata includes the following:</a:t>
            </a:r>
          </a:p>
          <a:p>
            <a:pPr lvl="1" algn="just"/>
            <a:r>
              <a:rPr lang="en-US" dirty="0"/>
              <a:t>The location and descriptions of warehouse systems and components.</a:t>
            </a:r>
          </a:p>
          <a:p>
            <a:pPr lvl="1" algn="just"/>
            <a:r>
              <a:rPr lang="en-US" dirty="0"/>
              <a:t>Names, definitions, structures, and content of data-warehouse and end-users views.</a:t>
            </a:r>
          </a:p>
          <a:p>
            <a:pPr lvl="1" algn="just"/>
            <a:r>
              <a:rPr lang="en-US" dirty="0"/>
              <a:t>Identification of authoritative data sources.</a:t>
            </a:r>
          </a:p>
          <a:p>
            <a:pPr lvl="1" algn="just"/>
            <a:r>
              <a:rPr lang="en-US" dirty="0"/>
              <a:t>Integration and transformation rules used to populate data.</a:t>
            </a:r>
          </a:p>
          <a:p>
            <a:pPr lvl="1" algn="just"/>
            <a:r>
              <a:rPr lang="en-US" dirty="0"/>
              <a:t>Integration and transformation rules used to deliver information to end-user analytical tools.</a:t>
            </a:r>
          </a:p>
          <a:p>
            <a:pPr lvl="1" algn="just"/>
            <a:r>
              <a:rPr lang="en-US" dirty="0"/>
              <a:t>Subscription information for information delivery to analysis subscribers.</a:t>
            </a:r>
          </a:p>
          <a:p>
            <a:pPr lvl="1" algn="just"/>
            <a:r>
              <a:rPr lang="en-US" dirty="0"/>
              <a:t>Metrics used to analyze warehouses usage and performance.</a:t>
            </a:r>
          </a:p>
          <a:p>
            <a:pPr lvl="1" algn="just"/>
            <a:r>
              <a:rPr lang="en-US" dirty="0"/>
              <a:t>Security authorizations, access control list, etc.</a:t>
            </a:r>
          </a:p>
          <a:p>
            <a:pPr marL="0" indent="0" algn="just">
              <a:buNone/>
            </a:pPr>
            <a:r>
              <a:rPr lang="en-US" dirty="0"/>
              <a:t>Metadata is used for building, maintaining, managing, and using the data warehouses. Metadata allow users access to help understand the content and find data.</a:t>
            </a:r>
          </a:p>
          <a:p>
            <a:endParaRPr lang="en-US" dirty="0"/>
          </a:p>
        </p:txBody>
      </p:sp>
    </p:spTree>
    <p:extLst>
      <p:ext uri="{BB962C8B-B14F-4D97-AF65-F5344CB8AC3E}">
        <p14:creationId xmlns:p14="http://schemas.microsoft.com/office/powerpoint/2010/main" val="911447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Several examples of metadata are: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51</a:t>
            </a:fld>
            <a:endParaRPr lang="en-US">
              <a:solidFill>
                <a:srgbClr val="464653"/>
              </a:solidFill>
            </a:endParaRPr>
          </a:p>
        </p:txBody>
      </p:sp>
      <p:sp>
        <p:nvSpPr>
          <p:cNvPr id="4" name="Content Placeholder 3"/>
          <p:cNvSpPr>
            <a:spLocks noGrp="1"/>
          </p:cNvSpPr>
          <p:nvPr>
            <p:ph sz="quarter" idx="1"/>
          </p:nvPr>
        </p:nvSpPr>
        <p:spPr>
          <a:xfrm>
            <a:off x="609600" y="1219199"/>
            <a:ext cx="10972801" cy="5137151"/>
          </a:xfrm>
        </p:spPr>
        <p:txBody>
          <a:bodyPr>
            <a:normAutofit fontScale="92500"/>
          </a:bodyPr>
          <a:lstStyle/>
          <a:p>
            <a:r>
              <a:rPr lang="en-US" dirty="0"/>
              <a:t>A library catalog may be considered metadata. The directory metadata consists of several predefined components representing specific attributes of a resource, and each item can have one or more values. These components could be the name of the author, the name of the document, the publisher's name, the publication date, and the methods to which it belongs.</a:t>
            </a:r>
          </a:p>
          <a:p>
            <a:r>
              <a:rPr lang="en-US" dirty="0"/>
              <a:t>The table of content and the index in a book may be treated metadata for the book.</a:t>
            </a:r>
          </a:p>
          <a:p>
            <a:r>
              <a:rPr lang="en-US" dirty="0"/>
              <a:t>Suppose we say that a data item about a person is 80. This must be defined by noting that it is the person's weight and the unit is kilograms. Therefore, (weight, kilograms) is the metadata about the data is 80.</a:t>
            </a:r>
          </a:p>
          <a:p>
            <a:r>
              <a:rPr lang="en-US" dirty="0"/>
              <a:t>Another examples of metadata are data about the tables and figures in a report like this book. A table (which is a record) has a name (e.g., table titles), and there are column names of the tables that may be treated metadata. The figures also have titles or names.</a:t>
            </a:r>
          </a:p>
          <a:p>
            <a:endParaRPr lang="en-US" dirty="0"/>
          </a:p>
        </p:txBody>
      </p:sp>
    </p:spTree>
    <p:extLst>
      <p:ext uri="{BB962C8B-B14F-4D97-AF65-F5344CB8AC3E}">
        <p14:creationId xmlns:p14="http://schemas.microsoft.com/office/powerpoint/2010/main" val="4197452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What is Data Mart?</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52</a:t>
            </a:fld>
            <a:endParaRPr lang="en-US">
              <a:solidFill>
                <a:srgbClr val="464653"/>
              </a:solidFill>
            </a:endParaRPr>
          </a:p>
        </p:txBody>
      </p:sp>
      <p:sp>
        <p:nvSpPr>
          <p:cNvPr id="4" name="Content Placeholder 3"/>
          <p:cNvSpPr>
            <a:spLocks noGrp="1"/>
          </p:cNvSpPr>
          <p:nvPr>
            <p:ph sz="quarter" idx="1"/>
          </p:nvPr>
        </p:nvSpPr>
        <p:spPr/>
        <p:txBody>
          <a:bodyPr>
            <a:normAutofit lnSpcReduction="10000"/>
          </a:bodyPr>
          <a:lstStyle/>
          <a:p>
            <a:pPr algn="just"/>
            <a:r>
              <a:rPr lang="en-US" dirty="0"/>
              <a:t>A </a:t>
            </a:r>
            <a:r>
              <a:rPr lang="en-US" b="1" dirty="0"/>
              <a:t>Data Mart</a:t>
            </a:r>
            <a:r>
              <a:rPr lang="en-US" dirty="0"/>
              <a:t> is a subset of a directorial information store, generally oriented to a specific purpose or primary data subject which may be distributed to provide business needs. </a:t>
            </a:r>
          </a:p>
          <a:p>
            <a:pPr algn="just"/>
            <a:r>
              <a:rPr lang="en-US" dirty="0"/>
              <a:t>Data Marts are analytical record stores designed to focus on particular business functions for a specific community within an organization. </a:t>
            </a:r>
          </a:p>
          <a:p>
            <a:pPr algn="just"/>
            <a:r>
              <a:rPr lang="en-US" dirty="0"/>
              <a:t>Data marts are derived from subsets of data in a data warehouse, though in the bottom-up data warehouse design methodology, the data warehouse is created from the union of organizational data marts.</a:t>
            </a:r>
          </a:p>
          <a:p>
            <a:pPr algn="just"/>
            <a:r>
              <a:rPr lang="en-US" dirty="0"/>
              <a:t>The fundamental use of a data mart is </a:t>
            </a:r>
            <a:r>
              <a:rPr lang="en-US" b="1" dirty="0"/>
              <a:t>Business Intelligence (BI)</a:t>
            </a:r>
            <a:r>
              <a:rPr lang="en-US" dirty="0"/>
              <a:t> applications. </a:t>
            </a:r>
            <a:r>
              <a:rPr lang="en-US" b="1" dirty="0"/>
              <a:t>BI</a:t>
            </a:r>
            <a:r>
              <a:rPr lang="en-US" dirty="0"/>
              <a:t> is used to gather, store, access, and analyze record. </a:t>
            </a:r>
          </a:p>
          <a:p>
            <a:pPr algn="just"/>
            <a:r>
              <a:rPr lang="en-US" dirty="0"/>
              <a:t>It can be used by smaller businesses to utilize the data they have accumulated since it is less expensive than implementing a data warehouse.</a:t>
            </a:r>
          </a:p>
          <a:p>
            <a:endParaRPr lang="en-US" dirty="0"/>
          </a:p>
        </p:txBody>
      </p:sp>
    </p:spTree>
    <p:extLst>
      <p:ext uri="{BB962C8B-B14F-4D97-AF65-F5344CB8AC3E}">
        <p14:creationId xmlns:p14="http://schemas.microsoft.com/office/powerpoint/2010/main" val="126545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53</a:t>
            </a:fld>
            <a:endParaRPr lang="en-US">
              <a:solidFill>
                <a:srgbClr val="464653"/>
              </a:solidFill>
            </a:endParaRPr>
          </a:p>
        </p:txBody>
      </p:sp>
      <p:sp>
        <p:nvSpPr>
          <p:cNvPr id="4" name="Content Placeholder 3"/>
          <p:cNvSpPr>
            <a:spLocks noGrp="1"/>
          </p:cNvSpPr>
          <p:nvPr>
            <p:ph sz="quarter" idx="1"/>
          </p:nvPr>
        </p:nvSpPr>
        <p:spPr>
          <a:xfrm>
            <a:off x="609600" y="182879"/>
            <a:ext cx="8336280" cy="6173471"/>
          </a:xfrm>
        </p:spPr>
        <p:txBody>
          <a:bodyPr>
            <a:normAutofit/>
          </a:bodyPr>
          <a:lstStyle/>
          <a:p>
            <a:r>
              <a:rPr lang="en-US" b="1" dirty="0">
                <a:solidFill>
                  <a:srgbClr val="FF0000"/>
                </a:solidFill>
              </a:rPr>
              <a:t>Reasons for creating a data mart</a:t>
            </a:r>
          </a:p>
          <a:p>
            <a:pPr lvl="1"/>
            <a:r>
              <a:rPr lang="en-US" dirty="0">
                <a:solidFill>
                  <a:srgbClr val="7030A0"/>
                </a:solidFill>
              </a:rPr>
              <a:t>Creates collective data by a group of users</a:t>
            </a:r>
          </a:p>
          <a:p>
            <a:pPr lvl="1"/>
            <a:r>
              <a:rPr lang="en-US" dirty="0">
                <a:solidFill>
                  <a:srgbClr val="7030A0"/>
                </a:solidFill>
              </a:rPr>
              <a:t>Easy access to frequently needed data</a:t>
            </a:r>
          </a:p>
          <a:p>
            <a:pPr lvl="1"/>
            <a:r>
              <a:rPr lang="en-US" dirty="0">
                <a:solidFill>
                  <a:srgbClr val="7030A0"/>
                </a:solidFill>
              </a:rPr>
              <a:t>Ease of creation</a:t>
            </a:r>
          </a:p>
          <a:p>
            <a:pPr lvl="1"/>
            <a:r>
              <a:rPr lang="en-US" dirty="0">
                <a:solidFill>
                  <a:srgbClr val="7030A0"/>
                </a:solidFill>
              </a:rPr>
              <a:t>Improves end-user response time</a:t>
            </a:r>
          </a:p>
          <a:p>
            <a:pPr lvl="1"/>
            <a:r>
              <a:rPr lang="en-US" dirty="0">
                <a:solidFill>
                  <a:srgbClr val="7030A0"/>
                </a:solidFill>
              </a:rPr>
              <a:t>Lower cost than implementing a complete data warehouses</a:t>
            </a:r>
          </a:p>
          <a:p>
            <a:pPr lvl="1"/>
            <a:r>
              <a:rPr lang="en-US" dirty="0">
                <a:solidFill>
                  <a:srgbClr val="7030A0"/>
                </a:solidFill>
              </a:rPr>
              <a:t>Potential clients are more clearly defined than in a comprehensive data warehouse</a:t>
            </a:r>
          </a:p>
          <a:p>
            <a:pPr lvl="1"/>
            <a:r>
              <a:rPr lang="en-US" dirty="0">
                <a:solidFill>
                  <a:srgbClr val="7030A0"/>
                </a:solidFill>
              </a:rPr>
              <a:t>It contains only essential business data and is less cluttered.</a:t>
            </a:r>
          </a:p>
          <a:p>
            <a:r>
              <a:rPr lang="en-US" dirty="0">
                <a:solidFill>
                  <a:srgbClr val="FF0000"/>
                </a:solidFill>
              </a:rPr>
              <a:t>Types of Data Marts</a:t>
            </a:r>
          </a:p>
          <a:p>
            <a:pPr lvl="1"/>
            <a:r>
              <a:rPr lang="en-US" dirty="0"/>
              <a:t>There are mainly two approaches to designing data marts. These approaches are</a:t>
            </a:r>
          </a:p>
          <a:p>
            <a:pPr lvl="2"/>
            <a:r>
              <a:rPr lang="en-US" b="1" dirty="0">
                <a:solidFill>
                  <a:srgbClr val="00B050"/>
                </a:solidFill>
              </a:rPr>
              <a:t>Dependent Data Marts</a:t>
            </a:r>
          </a:p>
          <a:p>
            <a:pPr lvl="2"/>
            <a:r>
              <a:rPr lang="en-US" b="1" dirty="0">
                <a:solidFill>
                  <a:srgbClr val="00B050"/>
                </a:solidFill>
              </a:rPr>
              <a:t>Independent Data Marts</a:t>
            </a:r>
          </a:p>
          <a:p>
            <a:endParaRPr lang="en-US" dirty="0"/>
          </a:p>
        </p:txBody>
      </p:sp>
      <p:pic>
        <p:nvPicPr>
          <p:cNvPr id="1026" name="Picture 2" descr="What is Data M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1161" y="1837054"/>
            <a:ext cx="2758440" cy="2865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787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54</a:t>
            </a:fld>
            <a:endParaRPr lang="en-US">
              <a:solidFill>
                <a:srgbClr val="464653"/>
              </a:solidFill>
            </a:endParaRPr>
          </a:p>
        </p:txBody>
      </p:sp>
      <p:sp>
        <p:nvSpPr>
          <p:cNvPr id="4" name="Content Placeholder 3"/>
          <p:cNvSpPr>
            <a:spLocks noGrp="1"/>
          </p:cNvSpPr>
          <p:nvPr>
            <p:ph sz="quarter" idx="1"/>
          </p:nvPr>
        </p:nvSpPr>
        <p:spPr>
          <a:xfrm>
            <a:off x="182881" y="168911"/>
            <a:ext cx="7863840" cy="6156960"/>
          </a:xfrm>
        </p:spPr>
        <p:txBody>
          <a:bodyPr>
            <a:normAutofit/>
          </a:bodyPr>
          <a:lstStyle/>
          <a:p>
            <a:pPr algn="just"/>
            <a:r>
              <a:rPr lang="en-US" dirty="0">
                <a:solidFill>
                  <a:srgbClr val="FF0000"/>
                </a:solidFill>
              </a:rPr>
              <a:t>Dependent Data Marts</a:t>
            </a:r>
          </a:p>
          <a:p>
            <a:pPr algn="just"/>
            <a:r>
              <a:rPr lang="en-US" dirty="0">
                <a:solidFill>
                  <a:srgbClr val="7030A0"/>
                </a:solidFill>
              </a:rPr>
              <a:t>A dependent data marts is a logical subset of a physical subset of a higher data warehouse. According to this technique, the data marts are treated as the subsets of a data warehouse. </a:t>
            </a:r>
          </a:p>
          <a:p>
            <a:pPr algn="just"/>
            <a:r>
              <a:rPr lang="en-US" dirty="0">
                <a:solidFill>
                  <a:srgbClr val="00B050"/>
                </a:solidFill>
              </a:rPr>
              <a:t>In this technique, firstly a data warehouse is created from which further various data marts can be created. These data mart are dependent on the data warehouse and extract the essential record from it. </a:t>
            </a:r>
          </a:p>
          <a:p>
            <a:pPr algn="just"/>
            <a:r>
              <a:rPr lang="en-US" dirty="0">
                <a:solidFill>
                  <a:srgbClr val="7030A0"/>
                </a:solidFill>
              </a:rPr>
              <a:t>In this technique, as the data warehouse creates the data mart; therefore, there is no need for data mart integration. </a:t>
            </a:r>
          </a:p>
          <a:p>
            <a:pPr algn="just"/>
            <a:r>
              <a:rPr lang="en-US" dirty="0">
                <a:solidFill>
                  <a:srgbClr val="00B050"/>
                </a:solidFill>
              </a:rPr>
              <a:t>It is also known as a </a:t>
            </a:r>
            <a:r>
              <a:rPr lang="en-US" b="1" dirty="0">
                <a:solidFill>
                  <a:srgbClr val="00B050"/>
                </a:solidFill>
              </a:rPr>
              <a:t>top-down approach</a:t>
            </a:r>
            <a:r>
              <a:rPr lang="en-US" dirty="0">
                <a:solidFill>
                  <a:srgbClr val="00B050"/>
                </a:solidFill>
              </a:rPr>
              <a:t>.</a:t>
            </a:r>
          </a:p>
          <a:p>
            <a:endParaRPr lang="en-US" dirty="0"/>
          </a:p>
        </p:txBody>
      </p:sp>
      <p:pic>
        <p:nvPicPr>
          <p:cNvPr id="2050" name="Picture 2" descr="What is Data M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1" y="611505"/>
            <a:ext cx="4145279"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371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55</a:t>
            </a:fld>
            <a:endParaRPr lang="en-US">
              <a:solidFill>
                <a:srgbClr val="464653"/>
              </a:solidFill>
            </a:endParaRPr>
          </a:p>
        </p:txBody>
      </p:sp>
      <p:sp>
        <p:nvSpPr>
          <p:cNvPr id="4" name="Content Placeholder 3"/>
          <p:cNvSpPr>
            <a:spLocks noGrp="1"/>
          </p:cNvSpPr>
          <p:nvPr>
            <p:ph sz="quarter" idx="1"/>
          </p:nvPr>
        </p:nvSpPr>
        <p:spPr>
          <a:xfrm>
            <a:off x="0" y="335279"/>
            <a:ext cx="7619999" cy="6021071"/>
          </a:xfrm>
        </p:spPr>
        <p:txBody>
          <a:bodyPr>
            <a:normAutofit fontScale="92500" lnSpcReduction="20000"/>
          </a:bodyPr>
          <a:lstStyle/>
          <a:p>
            <a:r>
              <a:rPr lang="en-US" dirty="0">
                <a:solidFill>
                  <a:srgbClr val="FF0000"/>
                </a:solidFill>
              </a:rPr>
              <a:t>Independent Data Marts</a:t>
            </a:r>
          </a:p>
          <a:p>
            <a:pPr algn="just"/>
            <a:r>
              <a:rPr lang="en-US" dirty="0">
                <a:solidFill>
                  <a:srgbClr val="7030A0"/>
                </a:solidFill>
              </a:rPr>
              <a:t>The second approach is Independent data marts (IDM) Here, firstly independent data marts are created, and then a data warehouse is designed using these independent multiple data marts. </a:t>
            </a:r>
          </a:p>
          <a:p>
            <a:pPr algn="just"/>
            <a:r>
              <a:rPr lang="en-US" dirty="0">
                <a:solidFill>
                  <a:srgbClr val="00B050"/>
                </a:solidFill>
              </a:rPr>
              <a:t>In this approach, as all the data marts are designed independently; therefore, the integration of data marts is required. </a:t>
            </a:r>
          </a:p>
          <a:p>
            <a:pPr algn="just"/>
            <a:r>
              <a:rPr lang="en-US" dirty="0">
                <a:solidFill>
                  <a:srgbClr val="7030A0"/>
                </a:solidFill>
              </a:rPr>
              <a:t>It is also termed as a </a:t>
            </a:r>
            <a:r>
              <a:rPr lang="en-US" b="1" dirty="0">
                <a:solidFill>
                  <a:srgbClr val="7030A0"/>
                </a:solidFill>
              </a:rPr>
              <a:t>bottom-up approach</a:t>
            </a:r>
            <a:r>
              <a:rPr lang="en-US" dirty="0">
                <a:solidFill>
                  <a:srgbClr val="7030A0"/>
                </a:solidFill>
              </a:rPr>
              <a:t> as the data marts are integrated to develop a data warehouse.</a:t>
            </a:r>
          </a:p>
          <a:p>
            <a:r>
              <a:rPr lang="en-US" dirty="0">
                <a:solidFill>
                  <a:srgbClr val="00B050"/>
                </a:solidFill>
              </a:rPr>
              <a:t>Other than these two categories, one more type exists that is called "</a:t>
            </a:r>
            <a:r>
              <a:rPr lang="en-US" b="1" dirty="0">
                <a:solidFill>
                  <a:srgbClr val="00B050"/>
                </a:solidFill>
              </a:rPr>
              <a:t>Hybrid Data Marts</a:t>
            </a:r>
            <a:r>
              <a:rPr lang="en-US" dirty="0">
                <a:solidFill>
                  <a:srgbClr val="00B050"/>
                </a:solidFill>
              </a:rPr>
              <a:t>.“</a:t>
            </a:r>
          </a:p>
          <a:p>
            <a:r>
              <a:rPr lang="en-US" dirty="0">
                <a:solidFill>
                  <a:srgbClr val="FF0000"/>
                </a:solidFill>
              </a:rPr>
              <a:t>Hybrid Data Marts</a:t>
            </a:r>
          </a:p>
          <a:p>
            <a:pPr algn="just"/>
            <a:r>
              <a:rPr lang="en-US" dirty="0">
                <a:solidFill>
                  <a:srgbClr val="7030A0"/>
                </a:solidFill>
              </a:rPr>
              <a:t>It allows us to combine input from sources other than a data warehouse. This could be helpful for many situations; especially when </a:t>
            </a:r>
            <a:r>
              <a:rPr lang="en-US" dirty="0" err="1">
                <a:solidFill>
                  <a:srgbClr val="7030A0"/>
                </a:solidFill>
              </a:rPr>
              <a:t>Adhoc</a:t>
            </a:r>
            <a:r>
              <a:rPr lang="en-US" dirty="0">
                <a:solidFill>
                  <a:srgbClr val="7030A0"/>
                </a:solidFill>
              </a:rPr>
              <a:t> integrations are needed, such as after a new group or product is added to the organizations.</a:t>
            </a:r>
          </a:p>
        </p:txBody>
      </p:sp>
      <p:pic>
        <p:nvPicPr>
          <p:cNvPr id="3074" name="Picture 2" descr="What is Data M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280160"/>
            <a:ext cx="4572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697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Difference between Data Warehouse and Data Mart</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56</a:t>
            </a:fld>
            <a:endParaRPr lang="en-US">
              <a:solidFill>
                <a:srgbClr val="464653"/>
              </a:solidFill>
            </a:endParaRPr>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4250353338"/>
              </p:ext>
            </p:extLst>
          </p:nvPr>
        </p:nvGraphicFramePr>
        <p:xfrm>
          <a:off x="335277" y="1219200"/>
          <a:ext cx="11734802" cy="4922600"/>
        </p:xfrm>
        <a:graphic>
          <a:graphicData uri="http://schemas.openxmlformats.org/drawingml/2006/table">
            <a:tbl>
              <a:tblPr>
                <a:tableStyleId>{616DA210-FB5B-4158-B5E0-FEB733F419BA}</a:tableStyleId>
              </a:tblPr>
              <a:tblGrid>
                <a:gridCol w="5867401">
                  <a:extLst>
                    <a:ext uri="{9D8B030D-6E8A-4147-A177-3AD203B41FA5}">
                      <a16:colId xmlns:a16="http://schemas.microsoft.com/office/drawing/2014/main" val="20000"/>
                    </a:ext>
                  </a:extLst>
                </a:gridCol>
                <a:gridCol w="5867401">
                  <a:extLst>
                    <a:ext uri="{9D8B030D-6E8A-4147-A177-3AD203B41FA5}">
                      <a16:colId xmlns:a16="http://schemas.microsoft.com/office/drawing/2014/main" val="20001"/>
                    </a:ext>
                  </a:extLst>
                </a:gridCol>
              </a:tblGrid>
              <a:tr h="315136">
                <a:tc>
                  <a:txBody>
                    <a:bodyPr/>
                    <a:lstStyle/>
                    <a:p>
                      <a:pPr algn="l" fontAlgn="t"/>
                      <a:r>
                        <a:rPr lang="en-US" sz="2400" dirty="0">
                          <a:solidFill>
                            <a:srgbClr val="7030A0"/>
                          </a:solidFill>
                          <a:effectLst/>
                        </a:rPr>
                        <a:t>Data Warehouse</a:t>
                      </a:r>
                      <a:endParaRPr lang="en-US" sz="2400" b="1" dirty="0">
                        <a:solidFill>
                          <a:srgbClr val="7030A0"/>
                        </a:solidFill>
                        <a:effectLst/>
                        <a:latin typeface="times new roman" panose="02020603050405020304" pitchFamily="18" charset="0"/>
                      </a:endParaRPr>
                    </a:p>
                  </a:txBody>
                  <a:tcPr marL="71622" marR="71622" marT="71622" marB="71622"/>
                </a:tc>
                <a:tc>
                  <a:txBody>
                    <a:bodyPr/>
                    <a:lstStyle/>
                    <a:p>
                      <a:pPr algn="l" fontAlgn="t"/>
                      <a:r>
                        <a:rPr lang="en-US" sz="2400" dirty="0">
                          <a:solidFill>
                            <a:srgbClr val="7030A0"/>
                          </a:solidFill>
                          <a:effectLst/>
                        </a:rPr>
                        <a:t>Data Mart</a:t>
                      </a:r>
                      <a:endParaRPr lang="en-US" sz="2400" b="1" dirty="0">
                        <a:solidFill>
                          <a:srgbClr val="7030A0"/>
                        </a:solidFill>
                        <a:effectLst/>
                        <a:latin typeface="times new roman" panose="02020603050405020304" pitchFamily="18" charset="0"/>
                      </a:endParaRPr>
                    </a:p>
                  </a:txBody>
                  <a:tcPr marL="71622" marR="71622" marT="71622" marB="71622"/>
                </a:tc>
                <a:extLst>
                  <a:ext uri="{0D108BD9-81ED-4DB2-BD59-A6C34878D82A}">
                    <a16:rowId xmlns:a16="http://schemas.microsoft.com/office/drawing/2014/main" val="10000"/>
                  </a:ext>
                </a:extLst>
              </a:tr>
              <a:tr h="832116">
                <a:tc>
                  <a:txBody>
                    <a:bodyPr/>
                    <a:lstStyle/>
                    <a:p>
                      <a:pPr algn="just" fontAlgn="t"/>
                      <a:r>
                        <a:rPr lang="en-US" sz="1800" dirty="0">
                          <a:effectLst/>
                        </a:rPr>
                        <a:t>A Data Warehouse is a vast repository of information collected from various organizations or departments within a corporation.</a:t>
                      </a:r>
                      <a:endParaRPr lang="en-US" sz="1800" dirty="0">
                        <a:solidFill>
                          <a:srgbClr val="333333"/>
                        </a:solidFill>
                        <a:effectLst/>
                        <a:latin typeface="inter-regular"/>
                      </a:endParaRPr>
                    </a:p>
                  </a:txBody>
                  <a:tcPr marL="47748" marR="47748" marT="47748" marB="47748"/>
                </a:tc>
                <a:tc>
                  <a:txBody>
                    <a:bodyPr/>
                    <a:lstStyle/>
                    <a:p>
                      <a:pPr algn="just" fontAlgn="t"/>
                      <a:r>
                        <a:rPr lang="en-US" sz="1800" dirty="0">
                          <a:effectLst/>
                        </a:rPr>
                        <a:t>A data mart is an only subtype of a Data Warehouses. It is architecture to meet the requirement of a specific user group.</a:t>
                      </a:r>
                      <a:endParaRPr lang="en-US" sz="1800" dirty="0">
                        <a:solidFill>
                          <a:srgbClr val="333333"/>
                        </a:solidFill>
                        <a:effectLst/>
                        <a:latin typeface="inter-regular"/>
                      </a:endParaRPr>
                    </a:p>
                  </a:txBody>
                  <a:tcPr marL="47748" marR="47748" marT="47748" marB="47748"/>
                </a:tc>
                <a:extLst>
                  <a:ext uri="{0D108BD9-81ED-4DB2-BD59-A6C34878D82A}">
                    <a16:rowId xmlns:a16="http://schemas.microsoft.com/office/drawing/2014/main" val="10001"/>
                  </a:ext>
                </a:extLst>
              </a:tr>
              <a:tr h="611172">
                <a:tc>
                  <a:txBody>
                    <a:bodyPr/>
                    <a:lstStyle/>
                    <a:p>
                      <a:pPr algn="just" fontAlgn="t"/>
                      <a:r>
                        <a:rPr lang="en-US" sz="1800" dirty="0">
                          <a:effectLst/>
                        </a:rPr>
                        <a:t>It may hold multiple subject areas.</a:t>
                      </a:r>
                      <a:endParaRPr lang="en-US" sz="1800" dirty="0">
                        <a:solidFill>
                          <a:srgbClr val="333333"/>
                        </a:solidFill>
                        <a:effectLst/>
                        <a:latin typeface="inter-regular"/>
                      </a:endParaRPr>
                    </a:p>
                  </a:txBody>
                  <a:tcPr marL="47748" marR="47748" marT="47748" marB="47748"/>
                </a:tc>
                <a:tc>
                  <a:txBody>
                    <a:bodyPr/>
                    <a:lstStyle/>
                    <a:p>
                      <a:pPr algn="just" fontAlgn="t"/>
                      <a:r>
                        <a:rPr lang="en-US" sz="1800" dirty="0">
                          <a:effectLst/>
                        </a:rPr>
                        <a:t>It holds only one subject area. For example, Finance or Sales.</a:t>
                      </a:r>
                      <a:endParaRPr lang="en-US" sz="1800" dirty="0">
                        <a:solidFill>
                          <a:srgbClr val="333333"/>
                        </a:solidFill>
                        <a:effectLst/>
                        <a:latin typeface="inter-regular"/>
                      </a:endParaRPr>
                    </a:p>
                  </a:txBody>
                  <a:tcPr marL="47748" marR="47748" marT="47748" marB="47748"/>
                </a:tc>
                <a:extLst>
                  <a:ext uri="{0D108BD9-81ED-4DB2-BD59-A6C34878D82A}">
                    <a16:rowId xmlns:a16="http://schemas.microsoft.com/office/drawing/2014/main" val="10002"/>
                  </a:ext>
                </a:extLst>
              </a:tr>
              <a:tr h="439280">
                <a:tc>
                  <a:txBody>
                    <a:bodyPr/>
                    <a:lstStyle/>
                    <a:p>
                      <a:pPr algn="just" fontAlgn="t"/>
                      <a:r>
                        <a:rPr lang="en-US" sz="1800">
                          <a:effectLst/>
                        </a:rPr>
                        <a:t>It holds very detailed information.</a:t>
                      </a:r>
                      <a:endParaRPr lang="en-US" sz="1800">
                        <a:solidFill>
                          <a:srgbClr val="333333"/>
                        </a:solidFill>
                        <a:effectLst/>
                        <a:latin typeface="inter-regular"/>
                      </a:endParaRPr>
                    </a:p>
                  </a:txBody>
                  <a:tcPr marL="47748" marR="47748" marT="47748" marB="47748"/>
                </a:tc>
                <a:tc>
                  <a:txBody>
                    <a:bodyPr/>
                    <a:lstStyle/>
                    <a:p>
                      <a:pPr algn="just" fontAlgn="t"/>
                      <a:r>
                        <a:rPr lang="en-US" sz="1800" dirty="0">
                          <a:effectLst/>
                        </a:rPr>
                        <a:t>It may hold more summarized data.</a:t>
                      </a:r>
                      <a:endParaRPr lang="en-US" sz="1800" dirty="0">
                        <a:solidFill>
                          <a:srgbClr val="333333"/>
                        </a:solidFill>
                        <a:effectLst/>
                        <a:latin typeface="inter-regular"/>
                      </a:endParaRPr>
                    </a:p>
                  </a:txBody>
                  <a:tcPr marL="47748" marR="47748" marT="47748" marB="47748"/>
                </a:tc>
                <a:extLst>
                  <a:ext uri="{0D108BD9-81ED-4DB2-BD59-A6C34878D82A}">
                    <a16:rowId xmlns:a16="http://schemas.microsoft.com/office/drawing/2014/main" val="10003"/>
                  </a:ext>
                </a:extLst>
              </a:tr>
              <a:tr h="783064">
                <a:tc>
                  <a:txBody>
                    <a:bodyPr/>
                    <a:lstStyle/>
                    <a:p>
                      <a:pPr algn="just" fontAlgn="t"/>
                      <a:r>
                        <a:rPr lang="en-US" sz="1800">
                          <a:effectLst/>
                        </a:rPr>
                        <a:t>Works to integrate all data sources</a:t>
                      </a:r>
                      <a:endParaRPr lang="en-US" sz="1800">
                        <a:solidFill>
                          <a:srgbClr val="333333"/>
                        </a:solidFill>
                        <a:effectLst/>
                        <a:latin typeface="inter-regular"/>
                      </a:endParaRPr>
                    </a:p>
                  </a:txBody>
                  <a:tcPr marL="47748" marR="47748" marT="47748" marB="47748"/>
                </a:tc>
                <a:tc>
                  <a:txBody>
                    <a:bodyPr/>
                    <a:lstStyle/>
                    <a:p>
                      <a:pPr algn="just" fontAlgn="t"/>
                      <a:r>
                        <a:rPr lang="en-US" sz="1800" dirty="0">
                          <a:effectLst/>
                        </a:rPr>
                        <a:t>It concentrates on integrating data from a given subject area or set of source systems.</a:t>
                      </a:r>
                      <a:endParaRPr lang="en-US" sz="1800" dirty="0">
                        <a:solidFill>
                          <a:srgbClr val="333333"/>
                        </a:solidFill>
                        <a:effectLst/>
                        <a:latin typeface="inter-regular"/>
                      </a:endParaRPr>
                    </a:p>
                  </a:txBody>
                  <a:tcPr marL="47748" marR="47748" marT="47748" marB="47748"/>
                </a:tc>
                <a:extLst>
                  <a:ext uri="{0D108BD9-81ED-4DB2-BD59-A6C34878D82A}">
                    <a16:rowId xmlns:a16="http://schemas.microsoft.com/office/drawing/2014/main" val="10004"/>
                  </a:ext>
                </a:extLst>
              </a:tr>
              <a:tr h="611172">
                <a:tc>
                  <a:txBody>
                    <a:bodyPr/>
                    <a:lstStyle/>
                    <a:p>
                      <a:pPr algn="just" fontAlgn="t"/>
                      <a:r>
                        <a:rPr lang="en-US" sz="1800">
                          <a:effectLst/>
                        </a:rPr>
                        <a:t>In data warehousing, Fact constellation is used.</a:t>
                      </a:r>
                      <a:endParaRPr lang="en-US" sz="1800">
                        <a:solidFill>
                          <a:srgbClr val="333333"/>
                        </a:solidFill>
                        <a:effectLst/>
                        <a:latin typeface="inter-regular"/>
                      </a:endParaRPr>
                    </a:p>
                  </a:txBody>
                  <a:tcPr marL="47748" marR="47748" marT="47748" marB="47748"/>
                </a:tc>
                <a:tc>
                  <a:txBody>
                    <a:bodyPr/>
                    <a:lstStyle/>
                    <a:p>
                      <a:pPr algn="just" fontAlgn="t"/>
                      <a:r>
                        <a:rPr lang="en-US" sz="1800" dirty="0">
                          <a:effectLst/>
                        </a:rPr>
                        <a:t>In Data Mart, Star Schema and Snowflake Schema are used.</a:t>
                      </a:r>
                      <a:endParaRPr lang="en-US" sz="1800" dirty="0">
                        <a:solidFill>
                          <a:srgbClr val="333333"/>
                        </a:solidFill>
                        <a:effectLst/>
                        <a:latin typeface="inter-regular"/>
                      </a:endParaRPr>
                    </a:p>
                  </a:txBody>
                  <a:tcPr marL="47748" marR="47748" marT="47748" marB="47748"/>
                </a:tc>
                <a:extLst>
                  <a:ext uri="{0D108BD9-81ED-4DB2-BD59-A6C34878D82A}">
                    <a16:rowId xmlns:a16="http://schemas.microsoft.com/office/drawing/2014/main" val="10005"/>
                  </a:ext>
                </a:extLst>
              </a:tr>
              <a:tr h="611172">
                <a:tc>
                  <a:txBody>
                    <a:bodyPr/>
                    <a:lstStyle/>
                    <a:p>
                      <a:pPr algn="just" fontAlgn="t"/>
                      <a:r>
                        <a:rPr lang="en-US" sz="1800">
                          <a:effectLst/>
                        </a:rPr>
                        <a:t>It is a Centralized System. It is a Decentralized System.</a:t>
                      </a:r>
                      <a:endParaRPr lang="en-US" sz="1800">
                        <a:solidFill>
                          <a:srgbClr val="333333"/>
                        </a:solidFill>
                        <a:effectLst/>
                        <a:latin typeface="inter-regular"/>
                      </a:endParaRPr>
                    </a:p>
                  </a:txBody>
                  <a:tcPr marL="47748" marR="47748" marT="47748" marB="47748"/>
                </a:tc>
                <a:tc>
                  <a:txBody>
                    <a:bodyPr/>
                    <a:lstStyle/>
                    <a:p>
                      <a:endParaRPr lang="en-US" sz="1800" dirty="0"/>
                    </a:p>
                  </a:txBody>
                  <a:tcPr marL="57297" marR="57297" marT="28649" marB="28649"/>
                </a:tc>
                <a:extLst>
                  <a:ext uri="{0D108BD9-81ED-4DB2-BD59-A6C34878D82A}">
                    <a16:rowId xmlns:a16="http://schemas.microsoft.com/office/drawing/2014/main" val="10006"/>
                  </a:ext>
                </a:extLst>
              </a:tr>
              <a:tr h="439280">
                <a:tc>
                  <a:txBody>
                    <a:bodyPr/>
                    <a:lstStyle/>
                    <a:p>
                      <a:pPr algn="just" fontAlgn="t"/>
                      <a:r>
                        <a:rPr lang="en-US" sz="1800">
                          <a:effectLst/>
                        </a:rPr>
                        <a:t>Data Warehousing is the data-oriented.</a:t>
                      </a:r>
                      <a:endParaRPr lang="en-US" sz="1800">
                        <a:solidFill>
                          <a:srgbClr val="333333"/>
                        </a:solidFill>
                        <a:effectLst/>
                        <a:latin typeface="inter-regular"/>
                      </a:endParaRPr>
                    </a:p>
                  </a:txBody>
                  <a:tcPr marL="47748" marR="47748" marT="47748" marB="47748"/>
                </a:tc>
                <a:tc>
                  <a:txBody>
                    <a:bodyPr/>
                    <a:lstStyle/>
                    <a:p>
                      <a:pPr algn="just" fontAlgn="t"/>
                      <a:r>
                        <a:rPr lang="en-US" sz="1800" dirty="0">
                          <a:effectLst/>
                        </a:rPr>
                        <a:t>Data Marts is a project-oriented.</a:t>
                      </a:r>
                      <a:endParaRPr lang="en-US" sz="1800" dirty="0">
                        <a:solidFill>
                          <a:srgbClr val="333333"/>
                        </a:solidFill>
                        <a:effectLst/>
                        <a:latin typeface="inter-regular"/>
                      </a:endParaRPr>
                    </a:p>
                  </a:txBody>
                  <a:tcPr marL="47748" marR="47748" marT="47748" marB="4774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3410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Data Modeling: What is Dimensional Modeling?</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57</a:t>
            </a:fld>
            <a:endParaRPr lang="en-US">
              <a:solidFill>
                <a:srgbClr val="464653"/>
              </a:solidFill>
            </a:endParaRPr>
          </a:p>
        </p:txBody>
      </p:sp>
      <p:sp>
        <p:nvSpPr>
          <p:cNvPr id="4" name="Content Placeholder 3"/>
          <p:cNvSpPr>
            <a:spLocks noGrp="1"/>
          </p:cNvSpPr>
          <p:nvPr>
            <p:ph sz="quarter" idx="1"/>
          </p:nvPr>
        </p:nvSpPr>
        <p:spPr/>
        <p:txBody>
          <a:bodyPr>
            <a:normAutofit lnSpcReduction="10000"/>
          </a:bodyPr>
          <a:lstStyle/>
          <a:p>
            <a:pPr algn="just"/>
            <a:r>
              <a:rPr lang="en-US" dirty="0"/>
              <a:t>Dimensional modeling represents data with a cube operation, making more suitable logical data representation with OLAP data management. </a:t>
            </a:r>
          </a:p>
          <a:p>
            <a:pPr algn="just"/>
            <a:r>
              <a:rPr lang="en-US" dirty="0"/>
              <a:t>The perception of Dimensional Modeling was developed by </a:t>
            </a:r>
            <a:r>
              <a:rPr lang="en-US" b="1" dirty="0"/>
              <a:t>Ralph Kimball</a:t>
            </a:r>
            <a:r>
              <a:rPr lang="en-US" dirty="0"/>
              <a:t> and is consist of </a:t>
            </a:r>
            <a:r>
              <a:rPr lang="en-US" b="1" dirty="0"/>
              <a:t>"fact"</a:t>
            </a:r>
            <a:r>
              <a:rPr lang="en-US" dirty="0"/>
              <a:t> and </a:t>
            </a:r>
            <a:r>
              <a:rPr lang="en-US" b="1" dirty="0"/>
              <a:t>"dimension"</a:t>
            </a:r>
            <a:r>
              <a:rPr lang="en-US" dirty="0"/>
              <a:t> tables.</a:t>
            </a:r>
          </a:p>
          <a:p>
            <a:pPr algn="just"/>
            <a:r>
              <a:rPr lang="en-US" dirty="0"/>
              <a:t>In dimensional modeling, the transaction record is divided into either </a:t>
            </a:r>
            <a:r>
              <a:rPr lang="en-US" b="1" dirty="0"/>
              <a:t>"facts,"</a:t>
            </a:r>
            <a:r>
              <a:rPr lang="en-US" dirty="0"/>
              <a:t> which are frequently numerical transaction data, or </a:t>
            </a:r>
            <a:r>
              <a:rPr lang="en-US" b="1" dirty="0"/>
              <a:t>"dimensions,"</a:t>
            </a:r>
            <a:r>
              <a:rPr lang="en-US" dirty="0"/>
              <a:t> which are the reference information that gives context to the facts. </a:t>
            </a:r>
          </a:p>
          <a:p>
            <a:pPr algn="just"/>
            <a:r>
              <a:rPr lang="en-US" dirty="0"/>
              <a:t>For example, a sale transaction can be damage into facts such as the number of products ordered and the price paid for the products, and into dimensions such as order date, user name, product number, order ship-to, and bill-to locations, and salesman responsible for receiving the order.</a:t>
            </a:r>
          </a:p>
          <a:p>
            <a:endParaRPr lang="en-US" dirty="0"/>
          </a:p>
        </p:txBody>
      </p:sp>
    </p:spTree>
    <p:extLst>
      <p:ext uri="{BB962C8B-B14F-4D97-AF65-F5344CB8AC3E}">
        <p14:creationId xmlns:p14="http://schemas.microsoft.com/office/powerpoint/2010/main" val="3253435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Objectives of Dimensional Modeling</a:t>
            </a:r>
            <a:endParaRPr lang="en-US" dirty="0"/>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58</a:t>
            </a:fld>
            <a:endParaRPr lang="en-US">
              <a:solidFill>
                <a:srgbClr val="464653"/>
              </a:solidFill>
            </a:endParaRPr>
          </a:p>
        </p:txBody>
      </p:sp>
      <p:sp>
        <p:nvSpPr>
          <p:cNvPr id="4" name="Content Placeholder 3"/>
          <p:cNvSpPr>
            <a:spLocks noGrp="1"/>
          </p:cNvSpPr>
          <p:nvPr>
            <p:ph sz="quarter" idx="1"/>
          </p:nvPr>
        </p:nvSpPr>
        <p:spPr/>
        <p:txBody>
          <a:bodyPr/>
          <a:lstStyle/>
          <a:p>
            <a:pPr algn="just"/>
            <a:r>
              <a:rPr lang="en-US" dirty="0"/>
              <a:t>The purposes of dimensional modeling are:</a:t>
            </a:r>
          </a:p>
          <a:p>
            <a:pPr algn="just"/>
            <a:r>
              <a:rPr lang="en-US" dirty="0"/>
              <a:t>To produce database architecture that is easy for end-clients to understand and write queries.</a:t>
            </a:r>
          </a:p>
          <a:p>
            <a:pPr algn="just"/>
            <a:r>
              <a:rPr lang="en-US" dirty="0"/>
              <a:t>To maximize the efficiency of queries. It achieves these goals by minimizing the number of tables and relationships between them.</a:t>
            </a:r>
          </a:p>
          <a:p>
            <a:endParaRPr lang="en-US" dirty="0"/>
          </a:p>
        </p:txBody>
      </p:sp>
    </p:spTree>
    <p:extLst>
      <p:ext uri="{BB962C8B-B14F-4D97-AF65-F5344CB8AC3E}">
        <p14:creationId xmlns:p14="http://schemas.microsoft.com/office/powerpoint/2010/main" val="781807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Elements of Dimensional Modeling</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59</a:t>
            </a:fld>
            <a:endParaRPr lang="en-US">
              <a:solidFill>
                <a:srgbClr val="464653"/>
              </a:solidFill>
            </a:endParaRPr>
          </a:p>
        </p:txBody>
      </p:sp>
      <p:sp>
        <p:nvSpPr>
          <p:cNvPr id="4" name="Content Placeholder 3"/>
          <p:cNvSpPr>
            <a:spLocks noGrp="1"/>
          </p:cNvSpPr>
          <p:nvPr>
            <p:ph sz="quarter" idx="1"/>
          </p:nvPr>
        </p:nvSpPr>
        <p:spPr/>
        <p:txBody>
          <a:bodyPr>
            <a:normAutofit/>
          </a:bodyPr>
          <a:lstStyle/>
          <a:p>
            <a:pPr algn="just"/>
            <a:r>
              <a:rPr lang="en-US" b="1" dirty="0">
                <a:solidFill>
                  <a:srgbClr val="7030A0"/>
                </a:solidFill>
              </a:rPr>
              <a:t>Fact</a:t>
            </a:r>
          </a:p>
          <a:p>
            <a:pPr algn="just"/>
            <a:r>
              <a:rPr lang="en-US" dirty="0"/>
              <a:t>It is a collection of associated data items, consisting of measures and context data. It typically represents business items or business transactions.</a:t>
            </a:r>
          </a:p>
          <a:p>
            <a:pPr algn="just"/>
            <a:r>
              <a:rPr lang="en-US" b="1" dirty="0">
                <a:solidFill>
                  <a:srgbClr val="7030A0"/>
                </a:solidFill>
              </a:rPr>
              <a:t>Dimensions</a:t>
            </a:r>
          </a:p>
          <a:p>
            <a:pPr algn="just"/>
            <a:r>
              <a:rPr lang="en-US" dirty="0"/>
              <a:t>It is a collection of data which describe one business dimension. Dimensions decide the contextual background for the facts, and they are the framework over which OLAP is performed.</a:t>
            </a:r>
          </a:p>
          <a:p>
            <a:pPr algn="just"/>
            <a:r>
              <a:rPr lang="en-US" b="1" dirty="0">
                <a:solidFill>
                  <a:srgbClr val="7030A0"/>
                </a:solidFill>
              </a:rPr>
              <a:t>Measure</a:t>
            </a:r>
          </a:p>
          <a:p>
            <a:pPr algn="just"/>
            <a:r>
              <a:rPr lang="en-US" dirty="0"/>
              <a:t>It is a numeric attribute of a fact, representing the performance or behavior of the business relative to the dimensions.</a:t>
            </a:r>
          </a:p>
          <a:p>
            <a:endParaRPr lang="en-US" dirty="0"/>
          </a:p>
        </p:txBody>
      </p:sp>
    </p:spTree>
    <p:extLst>
      <p:ext uri="{BB962C8B-B14F-4D97-AF65-F5344CB8AC3E}">
        <p14:creationId xmlns:p14="http://schemas.microsoft.com/office/powerpoint/2010/main" val="288884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726-48FD-AB2C-29F6-EBBC1083ED1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1D863F75-C607-25E9-A819-82B78E39BEA6}"/>
              </a:ext>
            </a:extLst>
          </p:cNvPr>
          <p:cNvSpPr>
            <a:spLocks noGrp="1"/>
          </p:cNvSpPr>
          <p:nvPr>
            <p:ph type="sldNum" sz="quarter" idx="12"/>
          </p:nvPr>
        </p:nvSpPr>
        <p:spPr/>
        <p:txBody>
          <a:bodyPr/>
          <a:lstStyle/>
          <a:p>
            <a:fld id="{E3591306-41CF-4237-B2B4-5C605DD45071}" type="slidenum">
              <a:rPr lang="en-US" smtClean="0">
                <a:solidFill>
                  <a:srgbClr val="464653"/>
                </a:solidFill>
              </a:rPr>
              <a:pPr/>
              <a:t>6</a:t>
            </a:fld>
            <a:endParaRPr lang="en-US">
              <a:solidFill>
                <a:srgbClr val="464653"/>
              </a:solidFill>
            </a:endParaRPr>
          </a:p>
        </p:txBody>
      </p:sp>
      <p:sp>
        <p:nvSpPr>
          <p:cNvPr id="4" name="Content Placeholder 3">
            <a:extLst>
              <a:ext uri="{FF2B5EF4-FFF2-40B4-BE49-F238E27FC236}">
                <a16:creationId xmlns:a16="http://schemas.microsoft.com/office/drawing/2014/main" id="{D508B295-79BB-C0A4-F5EC-DFA0235419CE}"/>
              </a:ext>
            </a:extLst>
          </p:cNvPr>
          <p:cNvSpPr>
            <a:spLocks noGrp="1"/>
          </p:cNvSpPr>
          <p:nvPr>
            <p:ph sz="quarter" idx="1"/>
          </p:nvPr>
        </p:nvSpPr>
        <p:spPr/>
        <p:txBody>
          <a:bodyPr/>
          <a:lstStyle/>
          <a:p>
            <a:pPr algn="just"/>
            <a:r>
              <a:rPr lang="en-US" b="1" dirty="0">
                <a:solidFill>
                  <a:srgbClr val="FF0000"/>
                </a:solidFill>
              </a:rPr>
              <a:t>Prerequisites</a:t>
            </a:r>
          </a:p>
          <a:p>
            <a:pPr algn="just"/>
            <a:r>
              <a:rPr lang="en-US" dirty="0"/>
              <a:t>Before learning about Data Warehouse, you must have the fundamental knowledge of basic database concepts such as schema, ER model, structured query language, etc.</a:t>
            </a:r>
          </a:p>
          <a:p>
            <a:endParaRPr lang="en-IN" dirty="0"/>
          </a:p>
        </p:txBody>
      </p:sp>
    </p:spTree>
    <p:extLst>
      <p:ext uri="{BB962C8B-B14F-4D97-AF65-F5344CB8AC3E}">
        <p14:creationId xmlns:p14="http://schemas.microsoft.com/office/powerpoint/2010/main" val="503391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60</a:t>
            </a:fld>
            <a:endParaRPr lang="en-US" dirty="0">
              <a:solidFill>
                <a:srgbClr val="464653"/>
              </a:solidFill>
            </a:endParaRPr>
          </a:p>
        </p:txBody>
      </p:sp>
      <p:sp>
        <p:nvSpPr>
          <p:cNvPr id="4" name="Content Placeholder 3"/>
          <p:cNvSpPr>
            <a:spLocks noGrp="1"/>
          </p:cNvSpPr>
          <p:nvPr>
            <p:ph sz="quarter" idx="1"/>
          </p:nvPr>
        </p:nvSpPr>
        <p:spPr/>
        <p:txBody>
          <a:bodyPr/>
          <a:lstStyle/>
          <a:p>
            <a:r>
              <a:rPr lang="en-US" dirty="0"/>
              <a:t>Considering the relational context, there are two basic models which are used in dimensional modeling:</a:t>
            </a:r>
          </a:p>
          <a:p>
            <a:pPr lvl="1"/>
            <a:r>
              <a:rPr lang="en-US" b="1" dirty="0">
                <a:solidFill>
                  <a:srgbClr val="7030A0"/>
                </a:solidFill>
              </a:rPr>
              <a:t>Star Model</a:t>
            </a:r>
          </a:p>
          <a:p>
            <a:pPr lvl="1"/>
            <a:r>
              <a:rPr lang="en-US" b="1" dirty="0">
                <a:solidFill>
                  <a:srgbClr val="7030A0"/>
                </a:solidFill>
              </a:rPr>
              <a:t>Snowflake Model</a:t>
            </a:r>
          </a:p>
          <a:p>
            <a:r>
              <a:rPr lang="en-US" dirty="0"/>
              <a:t>The star model is the underlying structure for a dimensional model. It has one broad central table (fact table) and a set of smaller tables (dimensions) arranged in a radial design around the primary table. </a:t>
            </a:r>
          </a:p>
          <a:p>
            <a:r>
              <a:rPr lang="en-US" dirty="0"/>
              <a:t>The snowflake model is the conclusion of decomposing one or more of the dimensions.</a:t>
            </a:r>
          </a:p>
          <a:p>
            <a:endParaRPr lang="en-US" dirty="0"/>
          </a:p>
        </p:txBody>
      </p:sp>
    </p:spTree>
    <p:extLst>
      <p:ext uri="{BB962C8B-B14F-4D97-AF65-F5344CB8AC3E}">
        <p14:creationId xmlns:p14="http://schemas.microsoft.com/office/powerpoint/2010/main" val="2614000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61</a:t>
            </a:fld>
            <a:endParaRPr lang="en-US">
              <a:solidFill>
                <a:srgbClr val="464653"/>
              </a:solidFill>
            </a:endParaRPr>
          </a:p>
        </p:txBody>
      </p:sp>
      <p:sp>
        <p:nvSpPr>
          <p:cNvPr id="4" name="Content Placeholder 3"/>
          <p:cNvSpPr>
            <a:spLocks noGrp="1"/>
          </p:cNvSpPr>
          <p:nvPr>
            <p:ph sz="quarter" idx="1"/>
          </p:nvPr>
        </p:nvSpPr>
        <p:spPr/>
        <p:txBody>
          <a:bodyPr>
            <a:normAutofit lnSpcReduction="10000"/>
          </a:bodyPr>
          <a:lstStyle/>
          <a:p>
            <a:r>
              <a:rPr lang="en-US" b="1" dirty="0">
                <a:solidFill>
                  <a:srgbClr val="FF0000"/>
                </a:solidFill>
              </a:rPr>
              <a:t>Fact Table</a:t>
            </a:r>
          </a:p>
          <a:p>
            <a:r>
              <a:rPr lang="en-US" dirty="0"/>
              <a:t>Fact tables are used to data facts or measures in the business. Facts are the numeric data elements that are of interest to the company.</a:t>
            </a:r>
          </a:p>
          <a:p>
            <a:r>
              <a:rPr lang="en-US" b="1" dirty="0">
                <a:solidFill>
                  <a:srgbClr val="FF0000"/>
                </a:solidFill>
              </a:rPr>
              <a:t>Characteristics of the Fact table</a:t>
            </a:r>
          </a:p>
          <a:p>
            <a:pPr algn="just"/>
            <a:r>
              <a:rPr lang="en-US" dirty="0"/>
              <a:t>The fact table includes numerical values of what we measure. For example, a fact value of 20 might means that 20 widgets have been sold.</a:t>
            </a:r>
          </a:p>
          <a:p>
            <a:pPr algn="just"/>
            <a:r>
              <a:rPr lang="en-US" dirty="0"/>
              <a:t>Each fact table includes the keys to associated dimension tables. These are known as foreign keys in the fact table.</a:t>
            </a:r>
          </a:p>
          <a:p>
            <a:pPr algn="just"/>
            <a:r>
              <a:rPr lang="en-US" dirty="0"/>
              <a:t>Fact tables typically include a small number of columns.</a:t>
            </a:r>
          </a:p>
          <a:p>
            <a:pPr algn="just"/>
            <a:r>
              <a:rPr lang="en-US" dirty="0"/>
              <a:t>When it is compared to dimension tables, fact tables have a large number of rows.</a:t>
            </a:r>
          </a:p>
        </p:txBody>
      </p:sp>
    </p:spTree>
    <p:extLst>
      <p:ext uri="{BB962C8B-B14F-4D97-AF65-F5344CB8AC3E}">
        <p14:creationId xmlns:p14="http://schemas.microsoft.com/office/powerpoint/2010/main" val="734818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62</a:t>
            </a:fld>
            <a:endParaRPr lang="en-US">
              <a:solidFill>
                <a:srgbClr val="464653"/>
              </a:solidFill>
            </a:endParaRPr>
          </a:p>
        </p:txBody>
      </p:sp>
      <p:sp>
        <p:nvSpPr>
          <p:cNvPr id="4" name="Content Placeholder 3"/>
          <p:cNvSpPr>
            <a:spLocks noGrp="1"/>
          </p:cNvSpPr>
          <p:nvPr>
            <p:ph sz="quarter" idx="1"/>
          </p:nvPr>
        </p:nvSpPr>
        <p:spPr>
          <a:xfrm>
            <a:off x="609600" y="0"/>
            <a:ext cx="10972801" cy="6156960"/>
          </a:xfrm>
        </p:spPr>
        <p:txBody>
          <a:bodyPr>
            <a:normAutofit lnSpcReduction="10000"/>
          </a:bodyPr>
          <a:lstStyle/>
          <a:p>
            <a:r>
              <a:rPr lang="en-US" b="1" dirty="0">
                <a:solidFill>
                  <a:srgbClr val="FF0000"/>
                </a:solidFill>
              </a:rPr>
              <a:t>Dimension Table</a:t>
            </a:r>
          </a:p>
          <a:p>
            <a:r>
              <a:rPr lang="en-US" dirty="0"/>
              <a:t>Dimension tables establish the context of the facts. Dimensional tables store fields that describe the facts.</a:t>
            </a:r>
          </a:p>
          <a:p>
            <a:r>
              <a:rPr lang="en-US" b="1" dirty="0">
                <a:solidFill>
                  <a:srgbClr val="FF0000"/>
                </a:solidFill>
              </a:rPr>
              <a:t>Characteristics of the Dimension table</a:t>
            </a:r>
            <a:endParaRPr lang="en-US" dirty="0">
              <a:solidFill>
                <a:srgbClr val="FF0000"/>
              </a:solidFill>
            </a:endParaRPr>
          </a:p>
          <a:p>
            <a:pPr algn="just"/>
            <a:r>
              <a:rPr lang="en-US" dirty="0"/>
              <a:t>Dimension tables contain the details about the facts. That, as an example, enables the business analysts to understand the data and their reports better.</a:t>
            </a:r>
          </a:p>
          <a:p>
            <a:pPr algn="just"/>
            <a:r>
              <a:rPr lang="en-US" dirty="0"/>
              <a:t>The dimension tables include descriptive data about the numerical values in the fact table. That is, they contain the attributes of the facts. For example, the dimension tables for a marketing analysis function might include attributes such as time, marketing region, and product type.</a:t>
            </a:r>
          </a:p>
          <a:p>
            <a:pPr algn="just"/>
            <a:r>
              <a:rPr lang="en-US" dirty="0"/>
              <a:t>Since the record in a dimension table is </a:t>
            </a:r>
            <a:r>
              <a:rPr lang="en-US" dirty="0" err="1"/>
              <a:t>denormalized</a:t>
            </a:r>
            <a:r>
              <a:rPr lang="en-US" dirty="0"/>
              <a:t>, it usually has a large number of columns. The dimension tables include significantly fewer rows of information than the fact table.</a:t>
            </a:r>
          </a:p>
          <a:p>
            <a:pPr algn="just"/>
            <a:r>
              <a:rPr lang="en-US" dirty="0"/>
              <a:t>The attributes in a dimension table are used as row and column headings in a document or query results display.</a:t>
            </a:r>
          </a:p>
          <a:p>
            <a:endParaRPr lang="en-US" dirty="0"/>
          </a:p>
        </p:txBody>
      </p:sp>
    </p:spTree>
    <p:extLst>
      <p:ext uri="{BB962C8B-B14F-4D97-AF65-F5344CB8AC3E}">
        <p14:creationId xmlns:p14="http://schemas.microsoft.com/office/powerpoint/2010/main" val="454015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63</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a:t>Example:</a:t>
            </a:r>
            <a:r>
              <a:rPr lang="en-US" dirty="0"/>
              <a:t> A city and state can view a store summary in a fact table. Item summary can be viewed by brand, color, etc. Customer information can be viewed by name and address.</a:t>
            </a:r>
          </a:p>
        </p:txBody>
      </p:sp>
      <p:pic>
        <p:nvPicPr>
          <p:cNvPr id="2050" name="Picture 2" descr="What is Dimensional Mode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74" y="2112974"/>
            <a:ext cx="6280127" cy="439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53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Fact Table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64</a:t>
            </a:fld>
            <a:endParaRPr lang="en-US">
              <a:solidFill>
                <a:srgbClr val="464653"/>
              </a:solidFill>
            </a:endParaRPr>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3630236745"/>
              </p:ext>
            </p:extLst>
          </p:nvPr>
        </p:nvGraphicFramePr>
        <p:xfrm>
          <a:off x="609600" y="1378902"/>
          <a:ext cx="5842664" cy="1783080"/>
        </p:xfrm>
        <a:graphic>
          <a:graphicData uri="http://schemas.openxmlformats.org/drawingml/2006/table">
            <a:tbl>
              <a:tblPr/>
              <a:tblGrid>
                <a:gridCol w="1460666">
                  <a:extLst>
                    <a:ext uri="{9D8B030D-6E8A-4147-A177-3AD203B41FA5}">
                      <a16:colId xmlns:a16="http://schemas.microsoft.com/office/drawing/2014/main" val="20000"/>
                    </a:ext>
                  </a:extLst>
                </a:gridCol>
                <a:gridCol w="1460666">
                  <a:extLst>
                    <a:ext uri="{9D8B030D-6E8A-4147-A177-3AD203B41FA5}">
                      <a16:colId xmlns:a16="http://schemas.microsoft.com/office/drawing/2014/main" val="20001"/>
                    </a:ext>
                  </a:extLst>
                </a:gridCol>
                <a:gridCol w="1460666">
                  <a:extLst>
                    <a:ext uri="{9D8B030D-6E8A-4147-A177-3AD203B41FA5}">
                      <a16:colId xmlns:a16="http://schemas.microsoft.com/office/drawing/2014/main" val="20002"/>
                    </a:ext>
                  </a:extLst>
                </a:gridCol>
                <a:gridCol w="1460666">
                  <a:extLst>
                    <a:ext uri="{9D8B030D-6E8A-4147-A177-3AD203B41FA5}">
                      <a16:colId xmlns:a16="http://schemas.microsoft.com/office/drawing/2014/main" val="20003"/>
                    </a:ext>
                  </a:extLst>
                </a:gridCol>
              </a:tblGrid>
              <a:tr h="0">
                <a:tc>
                  <a:txBody>
                    <a:bodyPr/>
                    <a:lstStyle/>
                    <a:p>
                      <a:pPr algn="l" fontAlgn="t"/>
                      <a:r>
                        <a:rPr lang="en-US">
                          <a:solidFill>
                            <a:srgbClr val="000000"/>
                          </a:solidFill>
                          <a:effectLst/>
                          <a:latin typeface="times new roman" panose="02020603050405020304" pitchFamily="18" charset="0"/>
                        </a:rPr>
                        <a:t>ime ID</a:t>
                      </a:r>
                    </a:p>
                  </a:txBody>
                  <a:tcPr marL="114300" marR="114300" marT="114300" marB="114300">
                    <a:lnL w="9525" cap="flat" cmpd="sng" algn="ctr">
                      <a:solidFill>
                        <a:srgbClr val="D00499"/>
                      </a:solidFill>
                      <a:prstDash val="solid"/>
                      <a:round/>
                      <a:headEnd type="none" w="med" len="med"/>
                      <a:tailEnd type="none" w="med" len="med"/>
                    </a:lnL>
                    <a:lnR w="9525" cap="flat" cmpd="sng" algn="ctr">
                      <a:solidFill>
                        <a:srgbClr val="D00499"/>
                      </a:solidFill>
                      <a:prstDash val="solid"/>
                      <a:round/>
                      <a:headEnd type="none" w="med" len="med"/>
                      <a:tailEnd type="none" w="med" len="med"/>
                    </a:lnR>
                    <a:lnT w="9525" cap="flat" cmpd="sng" algn="ctr">
                      <a:solidFill>
                        <a:srgbClr val="D004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Product ID</a:t>
                      </a:r>
                    </a:p>
                  </a:txBody>
                  <a:tcPr marL="114300" marR="114300" marT="114300" marB="114300">
                    <a:lnL w="9525" cap="flat" cmpd="sng" algn="ctr">
                      <a:solidFill>
                        <a:srgbClr val="D00499"/>
                      </a:solidFill>
                      <a:prstDash val="solid"/>
                      <a:round/>
                      <a:headEnd type="none" w="med" len="med"/>
                      <a:tailEnd type="none" w="med" len="med"/>
                    </a:lnL>
                    <a:lnR w="9525" cap="flat" cmpd="sng" algn="ctr">
                      <a:solidFill>
                        <a:srgbClr val="D00499"/>
                      </a:solidFill>
                      <a:prstDash val="solid"/>
                      <a:round/>
                      <a:headEnd type="none" w="med" len="med"/>
                      <a:tailEnd type="none" w="med" len="med"/>
                    </a:lnR>
                    <a:lnT w="9525" cap="flat" cmpd="sng" algn="ctr">
                      <a:solidFill>
                        <a:srgbClr val="D004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Customer ID</a:t>
                      </a:r>
                    </a:p>
                  </a:txBody>
                  <a:tcPr marL="114300" marR="114300" marT="114300" marB="114300">
                    <a:lnL w="9525" cap="flat" cmpd="sng" algn="ctr">
                      <a:solidFill>
                        <a:srgbClr val="D00499"/>
                      </a:solidFill>
                      <a:prstDash val="solid"/>
                      <a:round/>
                      <a:headEnd type="none" w="med" len="med"/>
                      <a:tailEnd type="none" w="med" len="med"/>
                    </a:lnL>
                    <a:lnR w="9525" cap="flat" cmpd="sng" algn="ctr">
                      <a:solidFill>
                        <a:srgbClr val="D00499"/>
                      </a:solidFill>
                      <a:prstDash val="solid"/>
                      <a:round/>
                      <a:headEnd type="none" w="med" len="med"/>
                      <a:tailEnd type="none" w="med" len="med"/>
                    </a:lnR>
                    <a:lnT w="9525" cap="flat" cmpd="sng" algn="ctr">
                      <a:solidFill>
                        <a:srgbClr val="D004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Unit Sold</a:t>
                      </a:r>
                    </a:p>
                  </a:txBody>
                  <a:tcPr marL="114300" marR="114300" marT="114300" marB="114300">
                    <a:lnL w="9525" cap="flat" cmpd="sng" algn="ctr">
                      <a:solidFill>
                        <a:srgbClr val="D00499"/>
                      </a:solidFill>
                      <a:prstDash val="solid"/>
                      <a:round/>
                      <a:headEnd type="none" w="med" len="med"/>
                      <a:tailEnd type="none" w="med" len="med"/>
                    </a:lnL>
                    <a:lnR w="9525" cap="flat" cmpd="sng" algn="ctr">
                      <a:solidFill>
                        <a:srgbClr val="D00499"/>
                      </a:solidFill>
                      <a:prstDash val="solid"/>
                      <a:round/>
                      <a:headEnd type="none" w="med" len="med"/>
                      <a:tailEnd type="none" w="med" len="med"/>
                    </a:lnR>
                    <a:lnT w="9525" cap="flat" cmpd="sng" algn="ctr">
                      <a:solidFill>
                        <a:srgbClr val="D0049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0">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just" fontAlgn="t"/>
                      <a:r>
                        <a:rPr lang="en-US">
                          <a:solidFill>
                            <a:srgbClr val="333333"/>
                          </a:solidFill>
                          <a:effectLst/>
                          <a:latin typeface="inter-regular"/>
                        </a:rPr>
                        <a:t>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0">
                <a:tc>
                  <a:txBody>
                    <a:bodyPr/>
                    <a:lstStyle/>
                    <a:p>
                      <a:pPr algn="just" fontAlgn="t"/>
                      <a:r>
                        <a:rPr lang="en-US">
                          <a:solidFill>
                            <a:srgbClr val="333333"/>
                          </a:solidFill>
                          <a:effectLst/>
                          <a:latin typeface="inter-regular"/>
                        </a:rPr>
                        <a:t>8</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8" name="Rectangle 7"/>
          <p:cNvSpPr/>
          <p:nvPr/>
        </p:nvSpPr>
        <p:spPr>
          <a:xfrm>
            <a:off x="609600" y="3406616"/>
            <a:ext cx="11186160" cy="923330"/>
          </a:xfrm>
          <a:prstGeom prst="rect">
            <a:avLst/>
          </a:prstGeom>
        </p:spPr>
        <p:txBody>
          <a:bodyPr wrap="square">
            <a:spAutoFit/>
          </a:bodyPr>
          <a:lstStyle/>
          <a:p>
            <a:pPr algn="just"/>
            <a:r>
              <a:rPr lang="en-US" dirty="0">
                <a:solidFill>
                  <a:srgbClr val="333333"/>
                </a:solidFill>
                <a:latin typeface="inter-regular"/>
              </a:rPr>
              <a:t>In this example, Customer ID column in the facts table is the foreign keys that join with the dimension table. By following the links, we can see that row 2 of the fact table records the fact that customer 3, Gaurav, bought two items on day 8.</a:t>
            </a:r>
            <a:endParaRPr lang="en-US" dirty="0"/>
          </a:p>
        </p:txBody>
      </p:sp>
    </p:spTree>
    <p:extLst>
      <p:ext uri="{BB962C8B-B14F-4D97-AF65-F5344CB8AC3E}">
        <p14:creationId xmlns:p14="http://schemas.microsoft.com/office/powerpoint/2010/main" val="3278529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Dimension Tables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65</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Hierarchy</a:t>
            </a:r>
          </a:p>
          <a:p>
            <a:r>
              <a:rPr lang="en-US" dirty="0"/>
              <a:t>A hierarchy is a directed tree whose nodes are dimensional attributes and whose arcs model many to one association between dimensional attributes team. It contains a dimension, positioned at the tree's root, and all of the dimensional attributes that define it.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6633470"/>
              </p:ext>
            </p:extLst>
          </p:nvPr>
        </p:nvGraphicFramePr>
        <p:xfrm>
          <a:off x="1208705" y="3453288"/>
          <a:ext cx="8971614" cy="2353151"/>
        </p:xfrm>
        <a:graphic>
          <a:graphicData uri="http://schemas.openxmlformats.org/drawingml/2006/table">
            <a:tbl>
              <a:tblPr/>
              <a:tblGrid>
                <a:gridCol w="1495269">
                  <a:extLst>
                    <a:ext uri="{9D8B030D-6E8A-4147-A177-3AD203B41FA5}">
                      <a16:colId xmlns:a16="http://schemas.microsoft.com/office/drawing/2014/main" val="20000"/>
                    </a:ext>
                  </a:extLst>
                </a:gridCol>
                <a:gridCol w="1495269">
                  <a:extLst>
                    <a:ext uri="{9D8B030D-6E8A-4147-A177-3AD203B41FA5}">
                      <a16:colId xmlns:a16="http://schemas.microsoft.com/office/drawing/2014/main" val="20001"/>
                    </a:ext>
                  </a:extLst>
                </a:gridCol>
                <a:gridCol w="1495269">
                  <a:extLst>
                    <a:ext uri="{9D8B030D-6E8A-4147-A177-3AD203B41FA5}">
                      <a16:colId xmlns:a16="http://schemas.microsoft.com/office/drawing/2014/main" val="20002"/>
                    </a:ext>
                  </a:extLst>
                </a:gridCol>
                <a:gridCol w="1495269">
                  <a:extLst>
                    <a:ext uri="{9D8B030D-6E8A-4147-A177-3AD203B41FA5}">
                      <a16:colId xmlns:a16="http://schemas.microsoft.com/office/drawing/2014/main" val="20003"/>
                    </a:ext>
                  </a:extLst>
                </a:gridCol>
                <a:gridCol w="1495269">
                  <a:extLst>
                    <a:ext uri="{9D8B030D-6E8A-4147-A177-3AD203B41FA5}">
                      <a16:colId xmlns:a16="http://schemas.microsoft.com/office/drawing/2014/main" val="20004"/>
                    </a:ext>
                  </a:extLst>
                </a:gridCol>
                <a:gridCol w="1495269">
                  <a:extLst>
                    <a:ext uri="{9D8B030D-6E8A-4147-A177-3AD203B41FA5}">
                      <a16:colId xmlns:a16="http://schemas.microsoft.com/office/drawing/2014/main" val="20005"/>
                    </a:ext>
                  </a:extLst>
                </a:gridCol>
              </a:tblGrid>
              <a:tr h="784384">
                <a:tc>
                  <a:txBody>
                    <a:bodyPr/>
                    <a:lstStyle/>
                    <a:p>
                      <a:pPr algn="l" fontAlgn="t"/>
                      <a:r>
                        <a:rPr lang="en-US">
                          <a:solidFill>
                            <a:srgbClr val="000000"/>
                          </a:solidFill>
                          <a:effectLst/>
                          <a:latin typeface="times new roman" panose="02020603050405020304" pitchFamily="18" charset="0"/>
                        </a:rPr>
                        <a:t>Customer ID</a:t>
                      </a:r>
                    </a:p>
                  </a:txBody>
                  <a:tcPr marL="114300" marR="114300" marT="114300" marB="114300">
                    <a:lnL w="9525" cap="flat" cmpd="sng" algn="ctr">
                      <a:solidFill>
                        <a:srgbClr val="C80B8D"/>
                      </a:solidFill>
                      <a:prstDash val="solid"/>
                      <a:round/>
                      <a:headEnd type="none" w="med" len="med"/>
                      <a:tailEnd type="none" w="med" len="med"/>
                    </a:lnL>
                    <a:lnR w="9525" cap="flat" cmpd="sng" algn="ctr">
                      <a:solidFill>
                        <a:srgbClr val="C80B8D"/>
                      </a:solidFill>
                      <a:prstDash val="solid"/>
                      <a:round/>
                      <a:headEnd type="none" w="med" len="med"/>
                      <a:tailEnd type="none" w="med" len="med"/>
                    </a:lnR>
                    <a:lnT w="9525" cap="flat" cmpd="sng" algn="ctr">
                      <a:solidFill>
                        <a:srgbClr val="C80B8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Name</a:t>
                      </a:r>
                    </a:p>
                  </a:txBody>
                  <a:tcPr marL="114300" marR="114300" marT="114300" marB="114300">
                    <a:lnL w="9525" cap="flat" cmpd="sng" algn="ctr">
                      <a:solidFill>
                        <a:srgbClr val="C80B8D"/>
                      </a:solidFill>
                      <a:prstDash val="solid"/>
                      <a:round/>
                      <a:headEnd type="none" w="med" len="med"/>
                      <a:tailEnd type="none" w="med" len="med"/>
                    </a:lnL>
                    <a:lnR w="9525" cap="flat" cmpd="sng" algn="ctr">
                      <a:solidFill>
                        <a:srgbClr val="C80B8D"/>
                      </a:solidFill>
                      <a:prstDash val="solid"/>
                      <a:round/>
                      <a:headEnd type="none" w="med" len="med"/>
                      <a:tailEnd type="none" w="med" len="med"/>
                    </a:lnR>
                    <a:lnT w="9525" cap="flat" cmpd="sng" algn="ctr">
                      <a:solidFill>
                        <a:srgbClr val="C80B8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Gender</a:t>
                      </a:r>
                    </a:p>
                  </a:txBody>
                  <a:tcPr marL="114300" marR="114300" marT="114300" marB="114300">
                    <a:lnL w="9525" cap="flat" cmpd="sng" algn="ctr">
                      <a:solidFill>
                        <a:srgbClr val="C80B8D"/>
                      </a:solidFill>
                      <a:prstDash val="solid"/>
                      <a:round/>
                      <a:headEnd type="none" w="med" len="med"/>
                      <a:tailEnd type="none" w="med" len="med"/>
                    </a:lnL>
                    <a:lnR w="9525" cap="flat" cmpd="sng" algn="ctr">
                      <a:solidFill>
                        <a:srgbClr val="C80B8D"/>
                      </a:solidFill>
                      <a:prstDash val="solid"/>
                      <a:round/>
                      <a:headEnd type="none" w="med" len="med"/>
                      <a:tailEnd type="none" w="med" len="med"/>
                    </a:lnR>
                    <a:lnT w="9525" cap="flat" cmpd="sng" algn="ctr">
                      <a:solidFill>
                        <a:srgbClr val="C80B8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Income</a:t>
                      </a:r>
                    </a:p>
                  </a:txBody>
                  <a:tcPr marL="114300" marR="114300" marT="114300" marB="114300">
                    <a:lnL w="9525" cap="flat" cmpd="sng" algn="ctr">
                      <a:solidFill>
                        <a:srgbClr val="C80B8D"/>
                      </a:solidFill>
                      <a:prstDash val="solid"/>
                      <a:round/>
                      <a:headEnd type="none" w="med" len="med"/>
                      <a:tailEnd type="none" w="med" len="med"/>
                    </a:lnL>
                    <a:lnR w="9525" cap="flat" cmpd="sng" algn="ctr">
                      <a:solidFill>
                        <a:srgbClr val="C80B8D"/>
                      </a:solidFill>
                      <a:prstDash val="solid"/>
                      <a:round/>
                      <a:headEnd type="none" w="med" len="med"/>
                      <a:tailEnd type="none" w="med" len="med"/>
                    </a:lnR>
                    <a:lnT w="9525" cap="flat" cmpd="sng" algn="ctr">
                      <a:solidFill>
                        <a:srgbClr val="C80B8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Education</a:t>
                      </a:r>
                    </a:p>
                  </a:txBody>
                  <a:tcPr marL="114300" marR="114300" marT="114300" marB="114300">
                    <a:lnL w="9525" cap="flat" cmpd="sng" algn="ctr">
                      <a:solidFill>
                        <a:srgbClr val="C80B8D"/>
                      </a:solidFill>
                      <a:prstDash val="solid"/>
                      <a:round/>
                      <a:headEnd type="none" w="med" len="med"/>
                      <a:tailEnd type="none" w="med" len="med"/>
                    </a:lnL>
                    <a:lnR w="9525" cap="flat" cmpd="sng" algn="ctr">
                      <a:solidFill>
                        <a:srgbClr val="C80B8D"/>
                      </a:solidFill>
                      <a:prstDash val="solid"/>
                      <a:round/>
                      <a:headEnd type="none" w="med" len="med"/>
                      <a:tailEnd type="none" w="med" len="med"/>
                    </a:lnR>
                    <a:lnT w="9525" cap="flat" cmpd="sng" algn="ctr">
                      <a:solidFill>
                        <a:srgbClr val="C80B8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Region</a:t>
                      </a:r>
                    </a:p>
                  </a:txBody>
                  <a:tcPr marL="114300" marR="114300" marT="114300" marB="114300">
                    <a:lnL w="9525" cap="flat" cmpd="sng" algn="ctr">
                      <a:solidFill>
                        <a:srgbClr val="C80B8D"/>
                      </a:solidFill>
                      <a:prstDash val="solid"/>
                      <a:round/>
                      <a:headEnd type="none" w="med" len="med"/>
                      <a:tailEnd type="none" w="med" len="med"/>
                    </a:lnL>
                    <a:lnR w="9525" cap="flat" cmpd="sng" algn="ctr">
                      <a:solidFill>
                        <a:srgbClr val="C80B8D"/>
                      </a:solidFill>
                      <a:prstDash val="solid"/>
                      <a:round/>
                      <a:headEnd type="none" w="med" len="med"/>
                      <a:tailEnd type="none" w="med" len="med"/>
                    </a:lnR>
                    <a:lnT w="9525" cap="flat" cmpd="sng" algn="ctr">
                      <a:solidFill>
                        <a:srgbClr val="C80B8D"/>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430642">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Rohan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Male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4</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7483">
                <a:tc>
                  <a:txBody>
                    <a:bodyPr/>
                    <a:lstStyle/>
                    <a:p>
                      <a:pPr algn="just" fontAlgn="t"/>
                      <a:r>
                        <a:rPr lang="en-US">
                          <a:solidFill>
                            <a:srgbClr val="333333"/>
                          </a:solidFill>
                          <a:effectLst/>
                          <a:latin typeface="inter-regular"/>
                        </a:rPr>
                        <a:t>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Sandeep</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Male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30642">
                <a:tc>
                  <a:txBody>
                    <a:bodyPr/>
                    <a:lstStyle/>
                    <a:p>
                      <a:pPr algn="just" fontAlgn="t"/>
                      <a:r>
                        <a:rPr lang="en-US">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Gaurav</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Male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7</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072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Multi-Dimensional Data Model</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66</a:t>
            </a:fld>
            <a:endParaRPr lang="en-US">
              <a:solidFill>
                <a:srgbClr val="464653"/>
              </a:solidFill>
            </a:endParaRPr>
          </a:p>
        </p:txBody>
      </p:sp>
      <p:sp>
        <p:nvSpPr>
          <p:cNvPr id="4" name="Content Placeholder 3"/>
          <p:cNvSpPr>
            <a:spLocks noGrp="1"/>
          </p:cNvSpPr>
          <p:nvPr>
            <p:ph sz="quarter" idx="1"/>
          </p:nvPr>
        </p:nvSpPr>
        <p:spPr/>
        <p:txBody>
          <a:bodyPr>
            <a:normAutofit fontScale="85000" lnSpcReduction="20000"/>
          </a:bodyPr>
          <a:lstStyle/>
          <a:p>
            <a:pPr algn="just"/>
            <a:r>
              <a:rPr lang="en-US" dirty="0"/>
              <a:t>A multidimensional model views data in the form of a data-cube. A data cube enables data to be modeled and viewed in multiple dimensions. It is defined by dimensions and facts.</a:t>
            </a:r>
          </a:p>
          <a:p>
            <a:pPr algn="just"/>
            <a:r>
              <a:rPr lang="en-US" dirty="0"/>
              <a:t>The dimensions are the perspectives or entities concerning which an organization keeps records. </a:t>
            </a:r>
          </a:p>
          <a:p>
            <a:pPr algn="just"/>
            <a:r>
              <a:rPr lang="en-US" dirty="0"/>
              <a:t>For example, a shop may create a sales data warehouse to keep records of the store's sales for the dimension time, item, and location. </a:t>
            </a:r>
          </a:p>
          <a:p>
            <a:pPr algn="just"/>
            <a:r>
              <a:rPr lang="en-US" dirty="0"/>
              <a:t>These dimensions allow the save to keep track of things, for example, monthly sales of items and the locations at which the items were sold. </a:t>
            </a:r>
          </a:p>
          <a:p>
            <a:pPr algn="just"/>
            <a:r>
              <a:rPr lang="en-US" dirty="0"/>
              <a:t>Each dimension has a table related to it, called a dimensional table, which describes the dimension further. </a:t>
            </a:r>
          </a:p>
          <a:p>
            <a:pPr algn="just"/>
            <a:r>
              <a:rPr lang="en-US" dirty="0"/>
              <a:t>For example, a dimensional table for an item may contain the attributes </a:t>
            </a:r>
            <a:r>
              <a:rPr lang="en-US" dirty="0" err="1"/>
              <a:t>item_name</a:t>
            </a:r>
            <a:r>
              <a:rPr lang="en-US" dirty="0"/>
              <a:t>, brand, and type.</a:t>
            </a:r>
          </a:p>
          <a:p>
            <a:pPr algn="just"/>
            <a:r>
              <a:rPr lang="en-US" dirty="0"/>
              <a:t>A multidimensional data model is organized around a central theme, for example, sales. This theme is represented by a fact table. </a:t>
            </a:r>
          </a:p>
          <a:p>
            <a:pPr algn="just"/>
            <a:r>
              <a:rPr lang="en-US" dirty="0"/>
              <a:t>Facts are numerical measures. The fact table contains the names of the facts or measures of the related dimensional tables.</a:t>
            </a:r>
          </a:p>
        </p:txBody>
      </p:sp>
    </p:spTree>
    <p:extLst>
      <p:ext uri="{BB962C8B-B14F-4D97-AF65-F5344CB8AC3E}">
        <p14:creationId xmlns:p14="http://schemas.microsoft.com/office/powerpoint/2010/main" val="3919415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67</a:t>
            </a:fld>
            <a:endParaRPr lang="en-US" dirty="0">
              <a:solidFill>
                <a:srgbClr val="464653"/>
              </a:solidFill>
            </a:endParaRPr>
          </a:p>
        </p:txBody>
      </p:sp>
      <p:sp>
        <p:nvSpPr>
          <p:cNvPr id="4" name="Content Placeholder 3"/>
          <p:cNvSpPr>
            <a:spLocks noGrp="1"/>
          </p:cNvSpPr>
          <p:nvPr>
            <p:ph sz="quarter" idx="1"/>
          </p:nvPr>
        </p:nvSpPr>
        <p:spPr>
          <a:xfrm>
            <a:off x="609601" y="1219200"/>
            <a:ext cx="5608320" cy="4937760"/>
          </a:xfrm>
        </p:spPr>
        <p:txBody>
          <a:bodyPr/>
          <a:lstStyle/>
          <a:p>
            <a:pPr algn="just"/>
            <a:r>
              <a:rPr lang="en-US" dirty="0"/>
              <a:t>Consider the data of a shop for items sold per quarter in the city of Delhi. The data is shown in the table. </a:t>
            </a:r>
          </a:p>
          <a:p>
            <a:pPr algn="just"/>
            <a:r>
              <a:rPr lang="en-US" dirty="0"/>
              <a:t>In this 2D representation, the sales for Delhi are shown for the time dimension (organized in quarters) and the item dimension (classified according to the types of an item sold). The fact or measure displayed in rupee sold (in thousands).</a:t>
            </a:r>
          </a:p>
        </p:txBody>
      </p:sp>
      <p:pic>
        <p:nvPicPr>
          <p:cNvPr id="5122" name="Picture 2" descr="What is Multi-Dimensional Data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1" y="1356360"/>
            <a:ext cx="5219700" cy="4434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12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68</a:t>
            </a:fld>
            <a:endParaRPr lang="en-US" dirty="0">
              <a:solidFill>
                <a:srgbClr val="464653"/>
              </a:solidFill>
            </a:endParaRPr>
          </a:p>
        </p:txBody>
      </p:sp>
      <p:sp>
        <p:nvSpPr>
          <p:cNvPr id="4" name="Content Placeholder 3"/>
          <p:cNvSpPr>
            <a:spLocks noGrp="1"/>
          </p:cNvSpPr>
          <p:nvPr>
            <p:ph sz="quarter" idx="1"/>
          </p:nvPr>
        </p:nvSpPr>
        <p:spPr>
          <a:xfrm>
            <a:off x="609601" y="1219200"/>
            <a:ext cx="4617720" cy="4937760"/>
          </a:xfrm>
        </p:spPr>
        <p:txBody>
          <a:bodyPr>
            <a:normAutofit/>
          </a:bodyPr>
          <a:lstStyle/>
          <a:p>
            <a:pPr algn="just"/>
            <a:r>
              <a:rPr lang="en-US" sz="2400" dirty="0"/>
              <a:t>Now, if we want to view the sales data with a third dimension, For example, suppose the data according to time and item, as well as the location is considered for the cities Chennai, Kolkata, Mumbai, and Delhi. These 3D data are shown in the table. The 3D data of the table are represented as a series of 2D tables.</a:t>
            </a:r>
          </a:p>
        </p:txBody>
      </p:sp>
      <p:pic>
        <p:nvPicPr>
          <p:cNvPr id="6146" name="Picture 2" descr="What is Multi-Dimensional Data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255" y="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is Multi-Dimensional Data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080" y="2857500"/>
            <a:ext cx="6476999" cy="386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898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69</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Conceptually, it may also be represented by the same data in the form of a 3D data cube, as shown in fig:</a:t>
            </a:r>
          </a:p>
        </p:txBody>
      </p:sp>
      <p:pic>
        <p:nvPicPr>
          <p:cNvPr id="7170" name="Picture 2" descr="What is Multi-Dimensional Data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174" y="2026919"/>
            <a:ext cx="5407025" cy="432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398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UNIT I</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a:t>
            </a:fld>
            <a:endParaRPr lang="en-US">
              <a:solidFill>
                <a:srgbClr val="464653"/>
              </a:solidFill>
            </a:endParaRPr>
          </a:p>
        </p:txBody>
      </p:sp>
      <p:sp>
        <p:nvSpPr>
          <p:cNvPr id="4" name="Content Placeholder 3"/>
          <p:cNvSpPr>
            <a:spLocks noGrp="1"/>
          </p:cNvSpPr>
          <p:nvPr>
            <p:ph sz="quarter" idx="1"/>
          </p:nvPr>
        </p:nvSpPr>
        <p:spPr>
          <a:xfrm>
            <a:off x="472967" y="1143001"/>
            <a:ext cx="11240812" cy="5021316"/>
          </a:xfrm>
        </p:spPr>
        <p:txBody>
          <a:bodyPr>
            <a:normAutofit/>
          </a:bodyPr>
          <a:lstStyle/>
          <a:p>
            <a:r>
              <a:rPr lang="en-US" sz="2540" b="1" dirty="0">
                <a:solidFill>
                  <a:srgbClr val="7030A0"/>
                </a:solidFill>
              </a:rPr>
              <a:t>UNIT I - INTRODUCTION TO DATA WAREHOUSING</a:t>
            </a:r>
          </a:p>
          <a:p>
            <a:pPr lvl="1" algn="just"/>
            <a:r>
              <a:rPr lang="en-US" sz="2800" b="1" dirty="0">
                <a:solidFill>
                  <a:schemeClr val="tx1"/>
                </a:solidFill>
              </a:rPr>
              <a:t>Data Warehouse: Data warehouse -basic concepts</a:t>
            </a:r>
          </a:p>
          <a:p>
            <a:pPr lvl="1" algn="just"/>
            <a:r>
              <a:rPr lang="en-US" sz="2800" b="1" dirty="0">
                <a:solidFill>
                  <a:schemeClr val="tx1"/>
                </a:solidFill>
              </a:rPr>
              <a:t>Modeling </a:t>
            </a:r>
          </a:p>
          <a:p>
            <a:pPr lvl="1" algn="just"/>
            <a:r>
              <a:rPr lang="en-US" sz="2800" b="1" dirty="0">
                <a:solidFill>
                  <a:schemeClr val="tx1"/>
                </a:solidFill>
              </a:rPr>
              <a:t>Design and usage</a:t>
            </a:r>
          </a:p>
          <a:p>
            <a:pPr lvl="1" algn="just"/>
            <a:r>
              <a:rPr lang="en-US" sz="2800" b="1" dirty="0">
                <a:solidFill>
                  <a:schemeClr val="tx1"/>
                </a:solidFill>
              </a:rPr>
              <a:t>Implementation </a:t>
            </a:r>
          </a:p>
          <a:p>
            <a:pPr lvl="1" algn="just"/>
            <a:r>
              <a:rPr lang="en-US" sz="2800" b="1" dirty="0">
                <a:solidFill>
                  <a:schemeClr val="tx1"/>
                </a:solidFill>
              </a:rPr>
              <a:t>Data generalization by Attribute-oriented induction approach </a:t>
            </a:r>
          </a:p>
          <a:p>
            <a:pPr lvl="1" algn="just"/>
            <a:r>
              <a:rPr lang="en-US" sz="2800" b="1" dirty="0">
                <a:solidFill>
                  <a:schemeClr val="tx1"/>
                </a:solidFill>
              </a:rPr>
              <a:t>Data cube computation methods.</a:t>
            </a:r>
          </a:p>
          <a:p>
            <a:pPr lvl="1" algn="just"/>
            <a:endParaRPr lang="en-US" sz="2177" b="1" dirty="0">
              <a:solidFill>
                <a:srgbClr val="008000"/>
              </a:solidFill>
            </a:endParaRPr>
          </a:p>
          <a:p>
            <a:pPr>
              <a:buNone/>
            </a:pPr>
            <a:endParaRPr lang="en-US" sz="3266" dirty="0"/>
          </a:p>
        </p:txBody>
      </p:sp>
    </p:spTree>
    <p:extLst>
      <p:ext uri="{BB962C8B-B14F-4D97-AF65-F5344CB8AC3E}">
        <p14:creationId xmlns:p14="http://schemas.microsoft.com/office/powerpoint/2010/main" val="3040722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Data Cube</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70</a:t>
            </a:fld>
            <a:endParaRPr lang="en-US">
              <a:solidFill>
                <a:srgbClr val="464653"/>
              </a:solidFill>
            </a:endParaRPr>
          </a:p>
        </p:txBody>
      </p:sp>
      <p:sp>
        <p:nvSpPr>
          <p:cNvPr id="4" name="Content Placeholder 3"/>
          <p:cNvSpPr>
            <a:spLocks noGrp="1"/>
          </p:cNvSpPr>
          <p:nvPr>
            <p:ph sz="quarter" idx="1"/>
          </p:nvPr>
        </p:nvSpPr>
        <p:spPr>
          <a:xfrm>
            <a:off x="609601" y="1219200"/>
            <a:ext cx="8122920" cy="4937760"/>
          </a:xfrm>
        </p:spPr>
        <p:txBody>
          <a:bodyPr>
            <a:normAutofit fontScale="92500" lnSpcReduction="20000"/>
          </a:bodyPr>
          <a:lstStyle/>
          <a:p>
            <a:pPr algn="just"/>
            <a:r>
              <a:rPr lang="en-US" dirty="0"/>
              <a:t>When data is grouped or combined in multidimensional matrices called Data Cubes. The data cube method has a few alternative names or a few variants, such as "Multidimensional databases," "materialized views," and "OLAP (On-Line Analytical Processing)."</a:t>
            </a:r>
          </a:p>
          <a:p>
            <a:pPr algn="just"/>
            <a:r>
              <a:rPr lang="en-US" dirty="0"/>
              <a:t>The general idea of this approach is to materialize certain expensive computations that are frequently inquired.</a:t>
            </a:r>
          </a:p>
          <a:p>
            <a:pPr algn="just"/>
            <a:r>
              <a:rPr lang="en-US" b="1" dirty="0"/>
              <a:t>For example,</a:t>
            </a:r>
            <a:r>
              <a:rPr lang="en-US" dirty="0"/>
              <a:t> a relation with the schema sales (part, supplier, customer, and sale-price) can be materialized into a set of eight views as shown in fig, where </a:t>
            </a:r>
            <a:r>
              <a:rPr lang="en-US" b="1" dirty="0" err="1"/>
              <a:t>psc</a:t>
            </a:r>
            <a:r>
              <a:rPr lang="en-US" dirty="0"/>
              <a:t> indicates a view consisting of aggregate function value (such as total-sales) computed by grouping three attributes part, supplier, and customer, </a:t>
            </a:r>
            <a:r>
              <a:rPr lang="en-US" b="1" dirty="0"/>
              <a:t>p</a:t>
            </a:r>
            <a:r>
              <a:rPr lang="en-US" dirty="0"/>
              <a:t> indicates a view composed of the corresponding aggregate function values calculated by grouping part alone, etc.</a:t>
            </a:r>
          </a:p>
        </p:txBody>
      </p:sp>
      <p:pic>
        <p:nvPicPr>
          <p:cNvPr id="8194" name="Picture 2"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1510030"/>
            <a:ext cx="3154679" cy="420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207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71</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Dimensions are a fact that defines a data cube. Facts are generally quantities, which are used for analyzing the relationship between dimensions.</a:t>
            </a:r>
          </a:p>
          <a:p>
            <a:br>
              <a:rPr lang="en-US" dirty="0"/>
            </a:br>
            <a:endParaRPr lang="en-US" dirty="0"/>
          </a:p>
        </p:txBody>
      </p:sp>
      <p:pic>
        <p:nvPicPr>
          <p:cNvPr id="9218" name="Picture 2"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535" y="2460942"/>
            <a:ext cx="381000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05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72</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a:t>Example:</a:t>
            </a:r>
            <a:r>
              <a:rPr lang="en-US" dirty="0"/>
              <a:t> In the </a:t>
            </a:r>
            <a:r>
              <a:rPr lang="en-US" b="1" dirty="0"/>
              <a:t>2-D representation</a:t>
            </a:r>
            <a:r>
              <a:rPr lang="en-US" dirty="0"/>
              <a:t>, we will look at the All Electronics sales data for </a:t>
            </a:r>
            <a:r>
              <a:rPr lang="en-US" b="1" dirty="0"/>
              <a:t>items sold per quarter</a:t>
            </a:r>
            <a:r>
              <a:rPr lang="en-US" dirty="0"/>
              <a:t> in the city of Vancouver. The measured display in dollars sold (in thousands).</a:t>
            </a:r>
          </a:p>
        </p:txBody>
      </p:sp>
      <p:pic>
        <p:nvPicPr>
          <p:cNvPr id="10244" name="Picture 4"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615" y="2767012"/>
            <a:ext cx="5772785" cy="338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52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73</a:t>
            </a:fld>
            <a:endParaRPr lang="en-US">
              <a:solidFill>
                <a:srgbClr val="464653"/>
              </a:solidFill>
            </a:endParaRPr>
          </a:p>
        </p:txBody>
      </p:sp>
      <p:sp>
        <p:nvSpPr>
          <p:cNvPr id="4" name="Content Placeholder 3"/>
          <p:cNvSpPr>
            <a:spLocks noGrp="1"/>
          </p:cNvSpPr>
          <p:nvPr>
            <p:ph sz="quarter" idx="1"/>
          </p:nvPr>
        </p:nvSpPr>
        <p:spPr>
          <a:xfrm>
            <a:off x="609600" y="121920"/>
            <a:ext cx="10972801" cy="6035040"/>
          </a:xfrm>
        </p:spPr>
        <p:txBody>
          <a:bodyPr/>
          <a:lstStyle/>
          <a:p>
            <a:pPr algn="just"/>
            <a:r>
              <a:rPr lang="en-US" sz="2400" b="1" dirty="0">
                <a:solidFill>
                  <a:srgbClr val="FF0000"/>
                </a:solidFill>
              </a:rPr>
              <a:t>3-Dimensional Cuboids</a:t>
            </a:r>
          </a:p>
          <a:p>
            <a:pPr algn="just"/>
            <a:r>
              <a:rPr lang="en-US" sz="2400" dirty="0"/>
              <a:t>Let suppose we would like to view the sales data with a third dimension. For example, suppose we would like to view the data according to time, item as well as the location for the cities Chicago, New York, Toronto, and Vancouver. The measured display in dollars sold (in thousands). These 3-D data are shown in the table. The 3-D data of the table are represented as a series of 2-D tables.</a:t>
            </a:r>
          </a:p>
          <a:p>
            <a:endParaRPr lang="en-US" dirty="0"/>
          </a:p>
        </p:txBody>
      </p:sp>
      <p:pic>
        <p:nvPicPr>
          <p:cNvPr id="11266" name="Picture 2"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464" y="2468880"/>
            <a:ext cx="6798056" cy="368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9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74</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Conceptually, we may represent the same data in the form of 3-D data cubes, as shown in fig:</a:t>
            </a:r>
          </a:p>
          <a:p>
            <a:br>
              <a:rPr lang="en-US" dirty="0"/>
            </a:br>
            <a:endParaRPr lang="en-US" dirty="0"/>
          </a:p>
        </p:txBody>
      </p:sp>
      <p:pic>
        <p:nvPicPr>
          <p:cNvPr id="12290" name="Picture 2"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464" y="1959611"/>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648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75</a:t>
            </a:fld>
            <a:endParaRPr lang="en-US">
              <a:solidFill>
                <a:srgbClr val="464653"/>
              </a:solidFill>
            </a:endParaRPr>
          </a:p>
        </p:txBody>
      </p:sp>
      <p:sp>
        <p:nvSpPr>
          <p:cNvPr id="4" name="Content Placeholder 3"/>
          <p:cNvSpPr>
            <a:spLocks noGrp="1"/>
          </p:cNvSpPr>
          <p:nvPr>
            <p:ph sz="quarter" idx="1"/>
          </p:nvPr>
        </p:nvSpPr>
        <p:spPr>
          <a:xfrm>
            <a:off x="609601" y="1219200"/>
            <a:ext cx="5791200" cy="4937760"/>
          </a:xfrm>
        </p:spPr>
        <p:txBody>
          <a:bodyPr/>
          <a:lstStyle/>
          <a:p>
            <a:r>
              <a:rPr lang="en-US" dirty="0"/>
              <a:t>Let us suppose that we would like to view our sales data with an additional fourth dimension, such as a supplier.</a:t>
            </a:r>
          </a:p>
          <a:p>
            <a:r>
              <a:rPr lang="en-US" dirty="0"/>
              <a:t>In data warehousing, the data cubes are n-dimensional. The cuboid which holds the lowest level of summarization is called a </a:t>
            </a:r>
            <a:r>
              <a:rPr lang="en-US" b="1" dirty="0"/>
              <a:t>base cuboid</a:t>
            </a:r>
            <a:r>
              <a:rPr lang="en-US" dirty="0"/>
              <a:t>.</a:t>
            </a:r>
          </a:p>
          <a:p>
            <a:r>
              <a:rPr lang="en-US" dirty="0"/>
              <a:t>For example, the </a:t>
            </a:r>
            <a:r>
              <a:rPr lang="en-US" b="1" dirty="0"/>
              <a:t>4-D cuboid</a:t>
            </a:r>
            <a:r>
              <a:rPr lang="en-US" dirty="0"/>
              <a:t> in the figure is the base cuboid for the given time, item, location, and supplier dimensions.</a:t>
            </a:r>
          </a:p>
          <a:p>
            <a:endParaRPr lang="en-US" dirty="0"/>
          </a:p>
        </p:txBody>
      </p:sp>
      <p:pic>
        <p:nvPicPr>
          <p:cNvPr id="13314" name="Picture 2"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401762"/>
            <a:ext cx="5360034" cy="475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09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76</a:t>
            </a:fld>
            <a:endParaRPr lang="en-US">
              <a:solidFill>
                <a:srgbClr val="464653"/>
              </a:solidFill>
            </a:endParaRPr>
          </a:p>
        </p:txBody>
      </p:sp>
      <p:sp>
        <p:nvSpPr>
          <p:cNvPr id="4" name="Content Placeholder 3"/>
          <p:cNvSpPr>
            <a:spLocks noGrp="1"/>
          </p:cNvSpPr>
          <p:nvPr>
            <p:ph sz="quarter" idx="1"/>
          </p:nvPr>
        </p:nvSpPr>
        <p:spPr>
          <a:xfrm>
            <a:off x="259081" y="1219200"/>
            <a:ext cx="6370320" cy="4937760"/>
          </a:xfrm>
        </p:spPr>
        <p:txBody>
          <a:bodyPr>
            <a:normAutofit fontScale="92500" lnSpcReduction="20000"/>
          </a:bodyPr>
          <a:lstStyle/>
          <a:p>
            <a:pPr algn="just"/>
            <a:r>
              <a:rPr lang="en-US" dirty="0"/>
              <a:t>Figure is shown a </a:t>
            </a:r>
            <a:r>
              <a:rPr lang="en-US" b="1" dirty="0"/>
              <a:t>4-D data cube</a:t>
            </a:r>
            <a:r>
              <a:rPr lang="en-US" dirty="0"/>
              <a:t> representation of sales data, according to the dimensions time, item, location, and supplier. The measure displayed is dollars sold (in thousands).</a:t>
            </a:r>
          </a:p>
          <a:p>
            <a:pPr algn="just"/>
            <a:r>
              <a:rPr lang="en-US" dirty="0"/>
              <a:t>The topmost </a:t>
            </a:r>
            <a:r>
              <a:rPr lang="en-US" b="1" dirty="0"/>
              <a:t>0-D cuboid</a:t>
            </a:r>
            <a:r>
              <a:rPr lang="en-US" dirty="0"/>
              <a:t>, which holds the highest level of summarization, is known as the apex cuboid. In this example, this is the total sales, or dollars sold, summarized over all four dimensions.</a:t>
            </a:r>
          </a:p>
          <a:p>
            <a:pPr algn="just"/>
            <a:r>
              <a:rPr lang="en-US" dirty="0"/>
              <a:t>The lattice of cuboid forms a data cube. The figure shows the lattice of cuboids creating 4-D data cubes for the dimension time, item, location, and supplier. Each cuboid represents a different degree of summarization.</a:t>
            </a:r>
          </a:p>
          <a:p>
            <a:pPr algn="just"/>
            <a:endParaRPr lang="en-US" dirty="0"/>
          </a:p>
        </p:txBody>
      </p:sp>
      <p:pic>
        <p:nvPicPr>
          <p:cNvPr id="14338" name="Picture 2" descr="What is Data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041" y="286822"/>
            <a:ext cx="5166360" cy="555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673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77</a:t>
            </a:fld>
            <a:endParaRPr lang="en-US">
              <a:solidFill>
                <a:srgbClr val="464653"/>
              </a:solidFill>
            </a:endParaRPr>
          </a:p>
        </p:txBody>
      </p:sp>
      <p:sp>
        <p:nvSpPr>
          <p:cNvPr id="4" name="Content Placeholder 3"/>
          <p:cNvSpPr>
            <a:spLocks noGrp="1"/>
          </p:cNvSpPr>
          <p:nvPr>
            <p:ph sz="quarter" idx="1"/>
          </p:nvPr>
        </p:nvSpPr>
        <p:spPr>
          <a:xfrm>
            <a:off x="609600" y="152399"/>
            <a:ext cx="7787639" cy="6203951"/>
          </a:xfrm>
        </p:spPr>
        <p:txBody>
          <a:bodyPr>
            <a:normAutofit lnSpcReduction="10000"/>
          </a:bodyPr>
          <a:lstStyle/>
          <a:p>
            <a:r>
              <a:rPr lang="en-US" b="1" dirty="0">
                <a:solidFill>
                  <a:srgbClr val="FF0000"/>
                </a:solidFill>
              </a:rPr>
              <a:t>Star Schema</a:t>
            </a:r>
          </a:p>
          <a:p>
            <a:pPr algn="just"/>
            <a:r>
              <a:rPr lang="en-US" dirty="0"/>
              <a:t>A star schema is the elementary form of a dimensional model, in which data are organized into </a:t>
            </a:r>
            <a:r>
              <a:rPr lang="en-US" b="1" dirty="0"/>
              <a:t>facts</a:t>
            </a:r>
            <a:r>
              <a:rPr lang="en-US" dirty="0"/>
              <a:t> and </a:t>
            </a:r>
            <a:r>
              <a:rPr lang="en-US" b="1" dirty="0"/>
              <a:t>dimensions</a:t>
            </a:r>
            <a:r>
              <a:rPr lang="en-US" dirty="0"/>
              <a:t>. A fact is an event that is counted or measured, such as a sale or log in. A dimension includes reference data about the fact, such as date, item, or customer.</a:t>
            </a:r>
          </a:p>
          <a:p>
            <a:pPr algn="just"/>
            <a:r>
              <a:rPr lang="en-US" dirty="0"/>
              <a:t>A star schema is a relational schema where a relational schema whose design represents a multidimensional data model. The star schema is the explicit data warehouse schema. It is known as </a:t>
            </a:r>
            <a:r>
              <a:rPr lang="en-US" b="1" dirty="0"/>
              <a:t>star schema</a:t>
            </a:r>
            <a:r>
              <a:rPr lang="en-US" dirty="0"/>
              <a:t> because the entity-relationship diagram of this schemas simulates a star, with points, diverge from a central table. The center of the schema consists of a large fact table, and the points of the star are the dimension tables.</a:t>
            </a:r>
          </a:p>
          <a:p>
            <a:endParaRPr lang="en-US" dirty="0"/>
          </a:p>
        </p:txBody>
      </p:sp>
      <p:pic>
        <p:nvPicPr>
          <p:cNvPr id="15362" name="Picture 2" descr="What is Star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315" y="1813877"/>
            <a:ext cx="3476566" cy="3748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692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78</a:t>
            </a:fld>
            <a:endParaRPr lang="en-US" dirty="0">
              <a:solidFill>
                <a:srgbClr val="464653"/>
              </a:solidFill>
            </a:endParaRPr>
          </a:p>
        </p:txBody>
      </p:sp>
      <p:sp>
        <p:nvSpPr>
          <p:cNvPr id="4" name="Content Placeholder 3"/>
          <p:cNvSpPr>
            <a:spLocks noGrp="1"/>
          </p:cNvSpPr>
          <p:nvPr>
            <p:ph sz="quarter" idx="1"/>
          </p:nvPr>
        </p:nvSpPr>
        <p:spPr/>
        <p:txBody>
          <a:bodyPr/>
          <a:lstStyle/>
          <a:p>
            <a:r>
              <a:rPr lang="en-US" b="1" dirty="0">
                <a:solidFill>
                  <a:srgbClr val="FF0000"/>
                </a:solidFill>
              </a:rPr>
              <a:t>Characteristics of Star Schema</a:t>
            </a:r>
          </a:p>
          <a:p>
            <a:r>
              <a:rPr lang="en-US" dirty="0"/>
              <a:t>The star schema is intensely suitable for data warehouse database design because of the following features:</a:t>
            </a:r>
          </a:p>
          <a:p>
            <a:r>
              <a:rPr lang="en-US" dirty="0"/>
              <a:t>It creates a DE-normalized database that can quickly provide query responses.</a:t>
            </a:r>
          </a:p>
          <a:p>
            <a:r>
              <a:rPr lang="en-US" dirty="0"/>
              <a:t>It provides a flexible design that can be changed easily or added to throughout the development cycle, and as the database grows.</a:t>
            </a:r>
          </a:p>
          <a:p>
            <a:r>
              <a:rPr lang="en-US" dirty="0"/>
              <a:t>It provides a parallel in design to how end-users typically think of and use the data.</a:t>
            </a:r>
          </a:p>
          <a:p>
            <a:r>
              <a:rPr lang="en-US" dirty="0"/>
              <a:t>It reduces the complexity of metadata for both developers and end-users.</a:t>
            </a:r>
          </a:p>
          <a:p>
            <a:endParaRPr lang="en-US" dirty="0"/>
          </a:p>
        </p:txBody>
      </p:sp>
    </p:spTree>
    <p:extLst>
      <p:ext uri="{BB962C8B-B14F-4D97-AF65-F5344CB8AC3E}">
        <p14:creationId xmlns:p14="http://schemas.microsoft.com/office/powerpoint/2010/main" val="2153341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79</a:t>
            </a:fld>
            <a:endParaRPr lang="en-US">
              <a:solidFill>
                <a:srgbClr val="464653"/>
              </a:solidFill>
            </a:endParaRPr>
          </a:p>
        </p:txBody>
      </p:sp>
      <p:sp>
        <p:nvSpPr>
          <p:cNvPr id="4" name="Content Placeholder 3"/>
          <p:cNvSpPr>
            <a:spLocks noGrp="1"/>
          </p:cNvSpPr>
          <p:nvPr>
            <p:ph sz="quarter" idx="1"/>
          </p:nvPr>
        </p:nvSpPr>
        <p:spPr>
          <a:xfrm>
            <a:off x="609601" y="1219200"/>
            <a:ext cx="4693919" cy="4937760"/>
          </a:xfrm>
        </p:spPr>
        <p:txBody>
          <a:bodyPr>
            <a:normAutofit/>
          </a:bodyPr>
          <a:lstStyle/>
          <a:p>
            <a:pPr algn="just"/>
            <a:r>
              <a:rPr lang="en-US" sz="2000" b="1" dirty="0"/>
              <a:t>Example:</a:t>
            </a:r>
            <a:r>
              <a:rPr lang="en-US" sz="2000" dirty="0"/>
              <a:t> Suppose a star schema is composed of a fact table, SALES, and several dimension tables connected to it for time, branch, item, and geographic locations.</a:t>
            </a:r>
          </a:p>
          <a:p>
            <a:pPr algn="just"/>
            <a:r>
              <a:rPr lang="en-US" sz="2000" dirty="0"/>
              <a:t>The TIME table has a column for each day, month, quarter, and year. The ITEM table has columns for each </a:t>
            </a:r>
            <a:r>
              <a:rPr lang="en-US" sz="2000" dirty="0" err="1"/>
              <a:t>item_Key</a:t>
            </a:r>
            <a:r>
              <a:rPr lang="en-US" sz="2000" dirty="0"/>
              <a:t>, </a:t>
            </a:r>
            <a:r>
              <a:rPr lang="en-US" sz="2000" dirty="0" err="1"/>
              <a:t>item_name</a:t>
            </a:r>
            <a:r>
              <a:rPr lang="en-US" sz="2000" dirty="0"/>
              <a:t>, brand, type, </a:t>
            </a:r>
            <a:r>
              <a:rPr lang="en-US" sz="2000" dirty="0" err="1"/>
              <a:t>supplier_type</a:t>
            </a:r>
            <a:r>
              <a:rPr lang="en-US" sz="2000" dirty="0"/>
              <a:t>. The BRANCH table has columns for each </a:t>
            </a:r>
            <a:r>
              <a:rPr lang="en-US" sz="2000" dirty="0" err="1"/>
              <a:t>branch_key</a:t>
            </a:r>
            <a:r>
              <a:rPr lang="en-US" sz="2000" dirty="0"/>
              <a:t>, </a:t>
            </a:r>
            <a:r>
              <a:rPr lang="en-US" sz="2000" dirty="0" err="1"/>
              <a:t>branch_name</a:t>
            </a:r>
            <a:r>
              <a:rPr lang="en-US" sz="2000" dirty="0"/>
              <a:t>, </a:t>
            </a:r>
            <a:r>
              <a:rPr lang="en-US" sz="2000" dirty="0" err="1"/>
              <a:t>branch_type</a:t>
            </a:r>
            <a:r>
              <a:rPr lang="en-US" sz="2000" dirty="0"/>
              <a:t>. The LOCATION table has columns of geographic data, including street, city, state, and country.</a:t>
            </a:r>
          </a:p>
          <a:p>
            <a:endParaRPr lang="en-US" dirty="0"/>
          </a:p>
        </p:txBody>
      </p:sp>
      <p:pic>
        <p:nvPicPr>
          <p:cNvPr id="16386" name="Picture 2" descr="What is Star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680" y="152401"/>
            <a:ext cx="6629400" cy="600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08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08DF-510E-463F-987D-AFFFBD6BF2D5}"/>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82492D89-9C45-4C4C-951B-FEEDA50DC919}"/>
              </a:ext>
            </a:extLst>
          </p:cNvPr>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a:extLst>
              <a:ext uri="{FF2B5EF4-FFF2-40B4-BE49-F238E27FC236}">
                <a16:creationId xmlns:a16="http://schemas.microsoft.com/office/drawing/2014/main" id="{76B8E597-B66E-44E0-8CC8-0F8CBEBD312C}"/>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id="{DD627C3B-C45C-4E8C-A883-8AC5573EEF22}"/>
              </a:ext>
            </a:extLst>
          </p:cNvPr>
          <p:cNvSpPr>
            <a:spLocks noGrp="1"/>
          </p:cNvSpPr>
          <p:nvPr>
            <p:ph type="sldNum" sz="quarter" idx="12"/>
          </p:nvPr>
        </p:nvSpPr>
        <p:spPr/>
        <p:txBody>
          <a:bodyPr/>
          <a:lstStyle/>
          <a:p>
            <a:fld id="{9F007541-7122-47D0-81F7-220A90B2D1EC}" type="slidenum">
              <a:rPr lang="en-IN" smtClean="0"/>
              <a:t>8</a:t>
            </a:fld>
            <a:endParaRPr lang="en-IN"/>
          </a:p>
        </p:txBody>
      </p:sp>
      <p:sp>
        <p:nvSpPr>
          <p:cNvPr id="3" name="Content Placeholder 2"/>
          <p:cNvSpPr>
            <a:spLocks noGrp="1"/>
          </p:cNvSpPr>
          <p:nvPr>
            <p:ph idx="1"/>
          </p:nvPr>
        </p:nvSpPr>
        <p:spPr/>
        <p:txBody>
          <a:bodyPr/>
          <a:lstStyle/>
          <a:p>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960" y="600891"/>
            <a:ext cx="7581900" cy="4874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860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Snowflake Schema</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80</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A snowflake schema is equivalent to the star schema. "A schema is known as a snowflake if one or more dimension tables do not connect directly to the fact table but must join through other dimension tables."</a:t>
            </a:r>
          </a:p>
          <a:p>
            <a:r>
              <a:rPr lang="en-US" dirty="0"/>
              <a:t>The snowflake schema is an expansion of the star schema where each point of the star explodes into more points. It is called snowflake schema because the diagram of snowflake schema resembles a snowflake. </a:t>
            </a:r>
            <a:r>
              <a:rPr lang="en-US" b="1" dirty="0" err="1"/>
              <a:t>Snowflaking</a:t>
            </a:r>
            <a:r>
              <a:rPr lang="en-US" dirty="0"/>
              <a:t> is a method of normalizing the dimension tables in a STAR schemas. When we normalize all the dimension tables entirely, the resultant structure resembles a snowflake with the fact table in the middle.</a:t>
            </a:r>
          </a:p>
          <a:p>
            <a:endParaRPr lang="en-US" dirty="0"/>
          </a:p>
        </p:txBody>
      </p:sp>
    </p:spTree>
    <p:extLst>
      <p:ext uri="{BB962C8B-B14F-4D97-AF65-F5344CB8AC3E}">
        <p14:creationId xmlns:p14="http://schemas.microsoft.com/office/powerpoint/2010/main" val="1001985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81</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The following diagram shows a snowflake schema with two dimensions, each having three levels. A snowflake schemas can have any number of dimension, and each dimension can have any number of levels.</a:t>
            </a:r>
          </a:p>
        </p:txBody>
      </p:sp>
      <p:pic>
        <p:nvPicPr>
          <p:cNvPr id="17410" name="Picture 2" descr="What is Snowflak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254" y="2560002"/>
            <a:ext cx="6717665" cy="359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28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82</a:t>
            </a:fld>
            <a:endParaRPr lang="en-US">
              <a:solidFill>
                <a:srgbClr val="464653"/>
              </a:solidFill>
            </a:endParaRPr>
          </a:p>
        </p:txBody>
      </p:sp>
      <p:sp>
        <p:nvSpPr>
          <p:cNvPr id="4" name="Content Placeholder 3"/>
          <p:cNvSpPr>
            <a:spLocks noGrp="1"/>
          </p:cNvSpPr>
          <p:nvPr>
            <p:ph sz="quarter" idx="1"/>
          </p:nvPr>
        </p:nvSpPr>
        <p:spPr>
          <a:xfrm>
            <a:off x="609601" y="1219200"/>
            <a:ext cx="4175760" cy="4937760"/>
          </a:xfrm>
        </p:spPr>
        <p:txBody>
          <a:bodyPr>
            <a:normAutofit fontScale="70000" lnSpcReduction="20000"/>
          </a:bodyPr>
          <a:lstStyle/>
          <a:p>
            <a:pPr algn="just"/>
            <a:r>
              <a:rPr lang="en-US" b="1" dirty="0"/>
              <a:t>Example:</a:t>
            </a:r>
            <a:r>
              <a:rPr lang="en-US" dirty="0"/>
              <a:t> The </a:t>
            </a:r>
            <a:r>
              <a:rPr lang="en-US" b="1" dirty="0"/>
              <a:t>Employee </a:t>
            </a:r>
            <a:r>
              <a:rPr lang="en-US" dirty="0"/>
              <a:t>dimension table now contains the attributes: </a:t>
            </a:r>
            <a:r>
              <a:rPr lang="en-US" dirty="0" err="1"/>
              <a:t>EmployeeID</a:t>
            </a:r>
            <a:r>
              <a:rPr lang="en-US" dirty="0"/>
              <a:t>, </a:t>
            </a:r>
            <a:r>
              <a:rPr lang="en-US" dirty="0" err="1"/>
              <a:t>EmployeeName</a:t>
            </a:r>
            <a:r>
              <a:rPr lang="en-US" dirty="0"/>
              <a:t>, </a:t>
            </a:r>
            <a:r>
              <a:rPr lang="en-US" dirty="0" err="1"/>
              <a:t>DepartmentID</a:t>
            </a:r>
            <a:r>
              <a:rPr lang="en-US" dirty="0"/>
              <a:t>, Region, Territory. The </a:t>
            </a:r>
            <a:r>
              <a:rPr lang="en-US" dirty="0" err="1"/>
              <a:t>DepartmentID</a:t>
            </a:r>
            <a:r>
              <a:rPr lang="en-US" dirty="0"/>
              <a:t> attribute links with the </a:t>
            </a:r>
            <a:r>
              <a:rPr lang="en-US" b="1" dirty="0"/>
              <a:t>Employee </a:t>
            </a:r>
            <a:r>
              <a:rPr lang="en-US" dirty="0"/>
              <a:t>table with the </a:t>
            </a:r>
            <a:r>
              <a:rPr lang="en-US" b="1" dirty="0"/>
              <a:t>Department </a:t>
            </a:r>
            <a:r>
              <a:rPr lang="en-US" dirty="0"/>
              <a:t>dimension table. The </a:t>
            </a:r>
            <a:r>
              <a:rPr lang="en-US" b="1" dirty="0"/>
              <a:t>Department </a:t>
            </a:r>
            <a:r>
              <a:rPr lang="en-US" dirty="0"/>
              <a:t>dimension is used to provide detail about each department, such as the Name and Location of the department. The </a:t>
            </a:r>
            <a:r>
              <a:rPr lang="en-US" b="1" dirty="0"/>
              <a:t>Customer </a:t>
            </a:r>
            <a:r>
              <a:rPr lang="en-US" dirty="0"/>
              <a:t>dimension table now contains the attributes: </a:t>
            </a:r>
            <a:r>
              <a:rPr lang="en-US" dirty="0" err="1"/>
              <a:t>CustomerID</a:t>
            </a:r>
            <a:r>
              <a:rPr lang="en-US" dirty="0"/>
              <a:t>, </a:t>
            </a:r>
            <a:r>
              <a:rPr lang="en-US" dirty="0" err="1"/>
              <a:t>CustomerName</a:t>
            </a:r>
            <a:r>
              <a:rPr lang="en-US" dirty="0"/>
              <a:t>, Address, </a:t>
            </a:r>
            <a:r>
              <a:rPr lang="en-US" dirty="0" err="1"/>
              <a:t>CityID</a:t>
            </a:r>
            <a:r>
              <a:rPr lang="en-US" dirty="0"/>
              <a:t>. The </a:t>
            </a:r>
            <a:r>
              <a:rPr lang="en-US" dirty="0" err="1"/>
              <a:t>CityID</a:t>
            </a:r>
            <a:r>
              <a:rPr lang="en-US" dirty="0"/>
              <a:t> attributes link the </a:t>
            </a:r>
            <a:r>
              <a:rPr lang="en-US" b="1" dirty="0"/>
              <a:t>Customer </a:t>
            </a:r>
            <a:r>
              <a:rPr lang="en-US" dirty="0"/>
              <a:t>dimension table with the </a:t>
            </a:r>
            <a:r>
              <a:rPr lang="en-US" b="1" dirty="0"/>
              <a:t>City </a:t>
            </a:r>
            <a:r>
              <a:rPr lang="en-US" dirty="0"/>
              <a:t>dimension table. The </a:t>
            </a:r>
            <a:r>
              <a:rPr lang="en-US" b="1" dirty="0"/>
              <a:t>City </a:t>
            </a:r>
            <a:r>
              <a:rPr lang="en-US" dirty="0"/>
              <a:t>dimension table has details about each city such as </a:t>
            </a:r>
            <a:r>
              <a:rPr lang="en-US" dirty="0" err="1"/>
              <a:t>CityName</a:t>
            </a:r>
            <a:r>
              <a:rPr lang="en-US" dirty="0"/>
              <a:t>, </a:t>
            </a:r>
            <a:r>
              <a:rPr lang="en-US" dirty="0" err="1"/>
              <a:t>Zipcode</a:t>
            </a:r>
            <a:r>
              <a:rPr lang="en-US" dirty="0"/>
              <a:t>, State, and Country. </a:t>
            </a:r>
          </a:p>
        </p:txBody>
      </p:sp>
      <p:pic>
        <p:nvPicPr>
          <p:cNvPr id="1026" name="Picture 2" descr="https://media.geeksforgeeks.org/wp-content/uploads/Capture-1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085" y="1219201"/>
            <a:ext cx="6675316" cy="493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45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83</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a:solidFill>
                  <a:srgbClr val="FF0000"/>
                </a:solidFill>
              </a:rPr>
              <a:t>Advantage of Snowflake Schema</a:t>
            </a:r>
          </a:p>
          <a:p>
            <a:r>
              <a:rPr lang="en-US" dirty="0"/>
              <a:t>The primary advantage of the snowflake schema is the development in query performance due to minimized disk storage requirements and joining smaller lookup tables.</a:t>
            </a:r>
          </a:p>
          <a:p>
            <a:r>
              <a:rPr lang="en-US" dirty="0"/>
              <a:t>It provides greater scalability in the interrelationship between dimension levels and components.</a:t>
            </a:r>
          </a:p>
          <a:p>
            <a:r>
              <a:rPr lang="en-US" dirty="0"/>
              <a:t>No redundancy, so it is easier to maintain.</a:t>
            </a:r>
          </a:p>
          <a:p>
            <a:endParaRPr lang="en-US" dirty="0"/>
          </a:p>
        </p:txBody>
      </p:sp>
    </p:spTree>
    <p:extLst>
      <p:ext uri="{BB962C8B-B14F-4D97-AF65-F5344CB8AC3E}">
        <p14:creationId xmlns:p14="http://schemas.microsoft.com/office/powerpoint/2010/main" val="23551629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Fact Constellation Schema</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84</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A Fact constellation means two or more fact tables sharing one or more dimensions. It is also called </a:t>
            </a:r>
            <a:r>
              <a:rPr lang="en-US" b="1" dirty="0"/>
              <a:t>Galaxy schema</a:t>
            </a:r>
            <a:r>
              <a:rPr lang="en-US" dirty="0"/>
              <a:t>.</a:t>
            </a:r>
          </a:p>
          <a:p>
            <a:r>
              <a:rPr lang="en-US" dirty="0"/>
              <a:t>Fact Constellation Schema describes a logical structure of data warehouse or data mart. Fact Constellation Schema can design with a collection of de-normalized FACT, Shared, and Conformed Dimension tables.</a:t>
            </a:r>
          </a:p>
          <a:p>
            <a:endParaRPr lang="en-US" dirty="0"/>
          </a:p>
        </p:txBody>
      </p:sp>
      <p:pic>
        <p:nvPicPr>
          <p:cNvPr id="19458" name="Picture 2" descr="What is Fact Constellation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375660"/>
            <a:ext cx="6400800" cy="319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44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85</a:t>
            </a:fld>
            <a:endParaRPr lang="en-US">
              <a:solidFill>
                <a:srgbClr val="464653"/>
              </a:solidFill>
            </a:endParaRPr>
          </a:p>
        </p:txBody>
      </p:sp>
      <p:sp>
        <p:nvSpPr>
          <p:cNvPr id="4" name="Content Placeholder 3"/>
          <p:cNvSpPr>
            <a:spLocks noGrp="1"/>
          </p:cNvSpPr>
          <p:nvPr>
            <p:ph sz="quarter" idx="1"/>
          </p:nvPr>
        </p:nvSpPr>
        <p:spPr>
          <a:xfrm>
            <a:off x="609600" y="121920"/>
            <a:ext cx="10972801" cy="6035040"/>
          </a:xfrm>
        </p:spPr>
        <p:txBody>
          <a:bodyPr/>
          <a:lstStyle/>
          <a:p>
            <a:r>
              <a:rPr lang="en-US" dirty="0"/>
              <a:t>Fact Constellation Schema is a sophisticated database design that is difficult to summarize information. Fact Constellation Schema can implement between aggregate Fact tables or decompose a complex Fact table into independent simplex Fact tables.</a:t>
            </a:r>
          </a:p>
          <a:p>
            <a:r>
              <a:rPr lang="en-US" b="1" dirty="0"/>
              <a:t>Example:</a:t>
            </a:r>
            <a:r>
              <a:rPr lang="en-US" dirty="0"/>
              <a:t> A fact constellation schema is shown in the figure below.</a:t>
            </a:r>
          </a:p>
          <a:p>
            <a:endParaRPr lang="en-US" dirty="0"/>
          </a:p>
        </p:txBody>
      </p:sp>
      <p:pic>
        <p:nvPicPr>
          <p:cNvPr id="20482" name="Picture 2" descr="What is Fact Constellation Sch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214" y="2446656"/>
            <a:ext cx="796734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277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86</a:t>
            </a:fld>
            <a:endParaRPr lang="en-US">
              <a:solidFill>
                <a:srgbClr val="464653"/>
              </a:solidFill>
            </a:endParaRPr>
          </a:p>
        </p:txBody>
      </p:sp>
      <p:sp>
        <p:nvSpPr>
          <p:cNvPr id="4" name="Content Placeholder 3"/>
          <p:cNvSpPr>
            <a:spLocks noGrp="1"/>
          </p:cNvSpPr>
          <p:nvPr>
            <p:ph sz="quarter" idx="1"/>
          </p:nvPr>
        </p:nvSpPr>
        <p:spPr/>
        <p:txBody>
          <a:bodyPr/>
          <a:lstStyle/>
          <a:p>
            <a:pPr algn="just"/>
            <a:r>
              <a:rPr lang="en-US" dirty="0"/>
              <a:t>This schema defines two fact tables, sales, and shipping. Sales are treated along four dimensions, namely, time, item, branch, and location. The schema contains a fact table for sales that includes keys to each of the four dimensions, along with two measures: </a:t>
            </a:r>
            <a:r>
              <a:rPr lang="en-US" dirty="0" err="1"/>
              <a:t>Rupee_sold</a:t>
            </a:r>
            <a:r>
              <a:rPr lang="en-US" dirty="0"/>
              <a:t> and </a:t>
            </a:r>
            <a:r>
              <a:rPr lang="en-US" dirty="0" err="1"/>
              <a:t>units_sold</a:t>
            </a:r>
            <a:r>
              <a:rPr lang="en-US" dirty="0"/>
              <a:t>. The shipping table has five dimensions, or keys: </a:t>
            </a:r>
            <a:r>
              <a:rPr lang="en-US" dirty="0" err="1"/>
              <a:t>item_key</a:t>
            </a:r>
            <a:r>
              <a:rPr lang="en-US" dirty="0"/>
              <a:t>, </a:t>
            </a:r>
            <a:r>
              <a:rPr lang="en-US" dirty="0" err="1"/>
              <a:t>time_key</a:t>
            </a:r>
            <a:r>
              <a:rPr lang="en-US" dirty="0"/>
              <a:t>, </a:t>
            </a:r>
            <a:r>
              <a:rPr lang="en-US" dirty="0" err="1"/>
              <a:t>shipper_key</a:t>
            </a:r>
            <a:r>
              <a:rPr lang="en-US" dirty="0"/>
              <a:t>, </a:t>
            </a:r>
            <a:r>
              <a:rPr lang="en-US" dirty="0" err="1"/>
              <a:t>from_location</a:t>
            </a:r>
            <a:r>
              <a:rPr lang="en-US" dirty="0"/>
              <a:t>, and </a:t>
            </a:r>
            <a:r>
              <a:rPr lang="en-US" dirty="0" err="1"/>
              <a:t>to_location</a:t>
            </a:r>
            <a:r>
              <a:rPr lang="en-US" dirty="0"/>
              <a:t>, and two measures: </a:t>
            </a:r>
            <a:r>
              <a:rPr lang="en-US" dirty="0" err="1"/>
              <a:t>Rupee_cost</a:t>
            </a:r>
            <a:r>
              <a:rPr lang="en-US" dirty="0"/>
              <a:t> and </a:t>
            </a:r>
            <a:r>
              <a:rPr lang="en-US" dirty="0" err="1"/>
              <a:t>units_shipped</a:t>
            </a:r>
            <a:r>
              <a:rPr lang="en-US" dirty="0"/>
              <a:t>.</a:t>
            </a:r>
          </a:p>
          <a:p>
            <a:pPr algn="just"/>
            <a:r>
              <a:rPr lang="en-US" dirty="0"/>
              <a:t>The primary disadvantage of the fact constellation schema is that it is a more challenging design because many variants for specific kinds of aggregation must be considered and selected.</a:t>
            </a:r>
          </a:p>
          <a:p>
            <a:endParaRPr lang="en-US" dirty="0"/>
          </a:p>
        </p:txBody>
      </p:sp>
    </p:spTree>
    <p:extLst>
      <p:ext uri="{BB962C8B-B14F-4D97-AF65-F5344CB8AC3E}">
        <p14:creationId xmlns:p14="http://schemas.microsoft.com/office/powerpoint/2010/main" val="1282187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Operations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87</a:t>
            </a:fld>
            <a:endParaRPr lang="en-US">
              <a:solidFill>
                <a:srgbClr val="464653"/>
              </a:solidFill>
            </a:endParaRPr>
          </a:p>
        </p:txBody>
      </p:sp>
      <p:sp>
        <p:nvSpPr>
          <p:cNvPr id="4" name="Content Placeholder 3"/>
          <p:cNvSpPr>
            <a:spLocks noGrp="1"/>
          </p:cNvSpPr>
          <p:nvPr>
            <p:ph sz="quarter" idx="1"/>
          </p:nvPr>
        </p:nvSpPr>
        <p:spPr/>
        <p:txBody>
          <a:bodyPr/>
          <a:lstStyle/>
          <a:p>
            <a:pPr algn="just"/>
            <a:r>
              <a:rPr lang="en-US" dirty="0"/>
              <a:t>Online Analytical Processing Server (OLAP) is based on the multidimensional data model. It allows managers, and analysts to get an insight of the information through fast, consistent, and interactive access to information. </a:t>
            </a:r>
          </a:p>
          <a:p>
            <a:r>
              <a:rPr lang="en-US" dirty="0"/>
              <a:t>Types of OLAP Servers</a:t>
            </a:r>
          </a:p>
          <a:p>
            <a:pPr lvl="1"/>
            <a:r>
              <a:rPr lang="en-US" sz="2800" dirty="0"/>
              <a:t>We have four types of OLAP servers −</a:t>
            </a:r>
          </a:p>
          <a:p>
            <a:pPr lvl="2"/>
            <a:r>
              <a:rPr lang="en-US" sz="2400" dirty="0"/>
              <a:t>Relational OLAP (ROLAP)</a:t>
            </a:r>
          </a:p>
          <a:p>
            <a:pPr lvl="2"/>
            <a:r>
              <a:rPr lang="en-US" sz="2400" dirty="0"/>
              <a:t>Multidimensional OLAP (MOLAP)</a:t>
            </a:r>
          </a:p>
          <a:p>
            <a:pPr lvl="2"/>
            <a:r>
              <a:rPr lang="en-US" sz="2400" dirty="0"/>
              <a:t>Hybrid OLAP (HOLAP)</a:t>
            </a:r>
          </a:p>
          <a:p>
            <a:pPr lvl="2"/>
            <a:r>
              <a:rPr lang="en-US" sz="2400" dirty="0"/>
              <a:t>Specialized SQL Servers</a:t>
            </a:r>
          </a:p>
          <a:p>
            <a:pPr algn="just"/>
            <a:endParaRPr lang="en-US" dirty="0"/>
          </a:p>
        </p:txBody>
      </p:sp>
    </p:spTree>
    <p:extLst>
      <p:ext uri="{BB962C8B-B14F-4D97-AF65-F5344CB8AC3E}">
        <p14:creationId xmlns:p14="http://schemas.microsoft.com/office/powerpoint/2010/main" val="127524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OLAP Operations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88</a:t>
            </a:fld>
            <a:endParaRPr lang="en-US" dirty="0">
              <a:solidFill>
                <a:srgbClr val="464653"/>
              </a:solidFill>
            </a:endParaRPr>
          </a:p>
        </p:txBody>
      </p:sp>
      <p:sp>
        <p:nvSpPr>
          <p:cNvPr id="4" name="Content Placeholder 3"/>
          <p:cNvSpPr>
            <a:spLocks noGrp="1"/>
          </p:cNvSpPr>
          <p:nvPr>
            <p:ph sz="quarter" idx="1"/>
          </p:nvPr>
        </p:nvSpPr>
        <p:spPr/>
        <p:txBody>
          <a:bodyPr>
            <a:normAutofit/>
          </a:bodyPr>
          <a:lstStyle/>
          <a:p>
            <a:r>
              <a:rPr lang="en-US" dirty="0"/>
              <a:t>Since OLAP servers are based on multidimensional view of data, we will discuss OLAP operations in multidimensional data.</a:t>
            </a:r>
          </a:p>
          <a:p>
            <a:r>
              <a:rPr lang="en-US" dirty="0"/>
              <a:t>Here is the list of OLAP operations −</a:t>
            </a:r>
          </a:p>
          <a:p>
            <a:pPr lvl="2"/>
            <a:r>
              <a:rPr lang="en-US" sz="2000" b="1" dirty="0"/>
              <a:t>Roll-up</a:t>
            </a:r>
          </a:p>
          <a:p>
            <a:pPr lvl="2"/>
            <a:r>
              <a:rPr lang="en-US" sz="2000" b="1" dirty="0"/>
              <a:t>Drill-down</a:t>
            </a:r>
          </a:p>
          <a:p>
            <a:pPr lvl="2"/>
            <a:r>
              <a:rPr lang="en-US" sz="2000" b="1" dirty="0"/>
              <a:t>Slice and dice</a:t>
            </a:r>
          </a:p>
          <a:p>
            <a:pPr lvl="2"/>
            <a:r>
              <a:rPr lang="en-US" sz="2000" b="1" dirty="0"/>
              <a:t>Pivot (rotate)</a:t>
            </a:r>
          </a:p>
          <a:p>
            <a:r>
              <a:rPr lang="en-US" dirty="0">
                <a:solidFill>
                  <a:srgbClr val="FF0000"/>
                </a:solidFill>
              </a:rPr>
              <a:t>Roll-up</a:t>
            </a:r>
          </a:p>
          <a:p>
            <a:r>
              <a:rPr lang="en-US" dirty="0"/>
              <a:t>Roll-up performs aggregation on a data cube in any of the following ways −</a:t>
            </a:r>
          </a:p>
          <a:p>
            <a:r>
              <a:rPr lang="en-US" dirty="0"/>
              <a:t>By climbing up a concept hierarchy for a dimension</a:t>
            </a:r>
          </a:p>
          <a:p>
            <a:r>
              <a:rPr lang="en-US" dirty="0"/>
              <a:t>By dimension reduction</a:t>
            </a:r>
          </a:p>
          <a:p>
            <a:endParaRPr lang="en-US" dirty="0"/>
          </a:p>
        </p:txBody>
      </p:sp>
    </p:spTree>
    <p:extLst>
      <p:ext uri="{BB962C8B-B14F-4D97-AF65-F5344CB8AC3E}">
        <p14:creationId xmlns:p14="http://schemas.microsoft.com/office/powerpoint/2010/main" val="1123782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89</a:t>
            </a:fld>
            <a:endParaRPr lang="en-US">
              <a:solidFill>
                <a:srgbClr val="464653"/>
              </a:solidFill>
            </a:endParaRPr>
          </a:p>
        </p:txBody>
      </p:sp>
      <p:sp>
        <p:nvSpPr>
          <p:cNvPr id="4" name="Content Placeholder 3"/>
          <p:cNvSpPr>
            <a:spLocks noGrp="1"/>
          </p:cNvSpPr>
          <p:nvPr>
            <p:ph sz="quarter" idx="1"/>
          </p:nvPr>
        </p:nvSpPr>
        <p:spPr>
          <a:xfrm>
            <a:off x="609600" y="198120"/>
            <a:ext cx="10972801" cy="5958840"/>
          </a:xfrm>
        </p:spPr>
        <p:txBody>
          <a:bodyPr/>
          <a:lstStyle/>
          <a:p>
            <a:r>
              <a:rPr lang="en-US" dirty="0"/>
              <a:t>The following diagram illustrates how roll-up works.</a:t>
            </a:r>
          </a:p>
          <a:p>
            <a:endParaRPr lang="en-US" dirty="0"/>
          </a:p>
        </p:txBody>
      </p:sp>
      <p:pic>
        <p:nvPicPr>
          <p:cNvPr id="2050" name="Picture 2" descr="Roll-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114" y="1005840"/>
            <a:ext cx="6953445" cy="525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7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E2EEBC5-93E7-49CD-BAFA-D94F2922D2F7}" type="datetime1">
              <a:rPr lang="en-IN" smtClean="0"/>
              <a:t>18-07-2024</a:t>
            </a:fld>
            <a:endParaRPr lang="en-IN"/>
          </a:p>
        </p:txBody>
      </p:sp>
      <p:sp>
        <p:nvSpPr>
          <p:cNvPr id="5" name="Footer Placeholder 4"/>
          <p:cNvSpPr>
            <a:spLocks noGrp="1"/>
          </p:cNvSpPr>
          <p:nvPr>
            <p:ph type="ftr" sz="quarter" idx="11"/>
          </p:nvPr>
        </p:nvSpPr>
        <p:spPr/>
        <p:txBody>
          <a:bodyPr/>
          <a:lstStyle/>
          <a:p>
            <a:r>
              <a:rPr lang="en-US"/>
              <a:t>U19ITT53 / Data Warehousing &amp; Data Miming</a:t>
            </a:r>
            <a:endParaRPr lang="en-IN"/>
          </a:p>
        </p:txBody>
      </p:sp>
      <p:sp>
        <p:nvSpPr>
          <p:cNvPr id="6" name="Slide Number Placeholder 5"/>
          <p:cNvSpPr>
            <a:spLocks noGrp="1"/>
          </p:cNvSpPr>
          <p:nvPr>
            <p:ph type="sldNum" sz="quarter" idx="12"/>
          </p:nvPr>
        </p:nvSpPr>
        <p:spPr/>
        <p:txBody>
          <a:bodyPr/>
          <a:lstStyle/>
          <a:p>
            <a:fld id="{9F007541-7122-47D0-81F7-220A90B2D1EC}" type="slidenum">
              <a:rPr lang="en-IN" smtClean="0"/>
              <a:t>9</a:t>
            </a:fld>
            <a:endParaRPr lang="en-IN"/>
          </a:p>
        </p:txBody>
      </p:sp>
      <p:pic>
        <p:nvPicPr>
          <p:cNvPr id="7" name="Picture 6"/>
          <p:cNvPicPr>
            <a:picLocks noChangeAspect="1"/>
          </p:cNvPicPr>
          <p:nvPr/>
        </p:nvPicPr>
        <p:blipFill>
          <a:blip r:embed="rId2"/>
          <a:stretch>
            <a:fillRect/>
          </a:stretch>
        </p:blipFill>
        <p:spPr>
          <a:xfrm>
            <a:off x="28838" y="968991"/>
            <a:ext cx="11703665" cy="4667533"/>
          </a:xfrm>
          <a:prstGeom prst="rect">
            <a:avLst/>
          </a:prstGeom>
        </p:spPr>
      </p:pic>
    </p:spTree>
    <p:extLst>
      <p:ext uri="{BB962C8B-B14F-4D97-AF65-F5344CB8AC3E}">
        <p14:creationId xmlns:p14="http://schemas.microsoft.com/office/powerpoint/2010/main" val="2196246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90</a:t>
            </a:fld>
            <a:endParaRPr lang="en-US" dirty="0">
              <a:solidFill>
                <a:srgbClr val="464653"/>
              </a:solidFill>
            </a:endParaRPr>
          </a:p>
        </p:txBody>
      </p:sp>
      <p:sp>
        <p:nvSpPr>
          <p:cNvPr id="4" name="Content Placeholder 3"/>
          <p:cNvSpPr>
            <a:spLocks noGrp="1"/>
          </p:cNvSpPr>
          <p:nvPr>
            <p:ph sz="quarter" idx="1"/>
          </p:nvPr>
        </p:nvSpPr>
        <p:spPr/>
        <p:txBody>
          <a:bodyPr/>
          <a:lstStyle/>
          <a:p>
            <a:r>
              <a:rPr lang="en-US" dirty="0"/>
              <a:t>Roll-up is performed by climbing up a concept hierarchy for the dimension location.</a:t>
            </a:r>
          </a:p>
          <a:p>
            <a:r>
              <a:rPr lang="en-US" dirty="0"/>
              <a:t>Initially the concept hierarchy was "street &lt; city &lt; province &lt; country".</a:t>
            </a:r>
          </a:p>
          <a:p>
            <a:r>
              <a:rPr lang="en-US" dirty="0"/>
              <a:t>On rolling up, the data is aggregated by ascending the location hierarchy from the level of city to the level of country.</a:t>
            </a:r>
          </a:p>
          <a:p>
            <a:r>
              <a:rPr lang="en-US" dirty="0"/>
              <a:t>The data is grouped into cities rather than countries.</a:t>
            </a:r>
          </a:p>
          <a:p>
            <a:r>
              <a:rPr lang="en-US" dirty="0"/>
              <a:t>When roll-up is performed, one or more dimensions from the data cube are removed.</a:t>
            </a:r>
          </a:p>
          <a:p>
            <a:endParaRPr lang="en-US" dirty="0"/>
          </a:p>
        </p:txBody>
      </p:sp>
    </p:spTree>
    <p:extLst>
      <p:ext uri="{BB962C8B-B14F-4D97-AF65-F5344CB8AC3E}">
        <p14:creationId xmlns:p14="http://schemas.microsoft.com/office/powerpoint/2010/main" val="2717764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91</a:t>
            </a:fld>
            <a:endParaRPr lang="en-US">
              <a:solidFill>
                <a:srgbClr val="464653"/>
              </a:solidFill>
            </a:endParaRPr>
          </a:p>
        </p:txBody>
      </p:sp>
      <p:sp>
        <p:nvSpPr>
          <p:cNvPr id="4" name="Content Placeholder 3"/>
          <p:cNvSpPr>
            <a:spLocks noGrp="1"/>
          </p:cNvSpPr>
          <p:nvPr>
            <p:ph sz="quarter" idx="1"/>
          </p:nvPr>
        </p:nvSpPr>
        <p:spPr>
          <a:xfrm>
            <a:off x="609600" y="0"/>
            <a:ext cx="10972801" cy="6156960"/>
          </a:xfrm>
        </p:spPr>
        <p:txBody>
          <a:bodyPr/>
          <a:lstStyle/>
          <a:p>
            <a:pPr marL="0" indent="0">
              <a:buNone/>
            </a:pPr>
            <a:r>
              <a:rPr lang="en-US" b="1" dirty="0">
                <a:solidFill>
                  <a:srgbClr val="FF0000"/>
                </a:solidFill>
              </a:rPr>
              <a:t>Drill-down</a:t>
            </a:r>
          </a:p>
          <a:p>
            <a:r>
              <a:rPr lang="en-US" sz="2000" dirty="0"/>
              <a:t>Drill-down is the reverse operation of roll-up. It is performed by either of the following ways −</a:t>
            </a:r>
          </a:p>
          <a:p>
            <a:r>
              <a:rPr lang="en-US" sz="2000" dirty="0"/>
              <a:t>By stepping down a concept hierarchy for a dimension</a:t>
            </a:r>
          </a:p>
          <a:p>
            <a:r>
              <a:rPr lang="en-US" sz="2000" dirty="0"/>
              <a:t>By introducing a new dimension.</a:t>
            </a:r>
          </a:p>
          <a:p>
            <a:r>
              <a:rPr lang="en-US" sz="2000" dirty="0"/>
              <a:t>The following diagram illustrates how drill-down works −</a:t>
            </a:r>
          </a:p>
          <a:p>
            <a:endParaRPr lang="en-US" dirty="0"/>
          </a:p>
        </p:txBody>
      </p:sp>
      <p:pic>
        <p:nvPicPr>
          <p:cNvPr id="3076" name="Picture 4" descr="Drill-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880" y="2072640"/>
            <a:ext cx="7230364" cy="464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196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92</a:t>
            </a:fld>
            <a:endParaRPr lang="en-US">
              <a:solidFill>
                <a:srgbClr val="464653"/>
              </a:solidFill>
            </a:endParaRPr>
          </a:p>
        </p:txBody>
      </p:sp>
      <p:sp>
        <p:nvSpPr>
          <p:cNvPr id="4" name="Content Placeholder 3"/>
          <p:cNvSpPr>
            <a:spLocks noGrp="1"/>
          </p:cNvSpPr>
          <p:nvPr>
            <p:ph sz="quarter" idx="1"/>
          </p:nvPr>
        </p:nvSpPr>
        <p:spPr/>
        <p:txBody>
          <a:bodyPr/>
          <a:lstStyle/>
          <a:p>
            <a:r>
              <a:rPr lang="en-US" dirty="0"/>
              <a:t>Drill-down is performed by stepping down a concept hierarchy for the dimension time.</a:t>
            </a:r>
          </a:p>
          <a:p>
            <a:r>
              <a:rPr lang="en-US" dirty="0"/>
              <a:t>Initially the concept hierarchy was "day &lt; month &lt; quarter &lt; year."</a:t>
            </a:r>
          </a:p>
          <a:p>
            <a:r>
              <a:rPr lang="en-US" dirty="0"/>
              <a:t>On drilling down, the time dimension is descended from the level of quarter to the level of month.</a:t>
            </a:r>
          </a:p>
          <a:p>
            <a:r>
              <a:rPr lang="en-US" dirty="0"/>
              <a:t>When drill-down is performed, one or more dimensions from the data cube are added.</a:t>
            </a:r>
          </a:p>
          <a:p>
            <a:r>
              <a:rPr lang="en-US" dirty="0"/>
              <a:t>It navigates the data from less detailed data to highly detailed data.</a:t>
            </a:r>
          </a:p>
          <a:p>
            <a:endParaRPr lang="en-US" dirty="0"/>
          </a:p>
        </p:txBody>
      </p:sp>
    </p:spTree>
    <p:extLst>
      <p:ext uri="{BB962C8B-B14F-4D97-AF65-F5344CB8AC3E}">
        <p14:creationId xmlns:p14="http://schemas.microsoft.com/office/powerpoint/2010/main" val="1077476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93</a:t>
            </a:fld>
            <a:endParaRPr lang="en-US" dirty="0">
              <a:solidFill>
                <a:srgbClr val="464653"/>
              </a:solidFill>
            </a:endParaRPr>
          </a:p>
        </p:txBody>
      </p:sp>
      <p:sp>
        <p:nvSpPr>
          <p:cNvPr id="4" name="Content Placeholder 3"/>
          <p:cNvSpPr>
            <a:spLocks noGrp="1"/>
          </p:cNvSpPr>
          <p:nvPr>
            <p:ph sz="quarter" idx="1"/>
          </p:nvPr>
        </p:nvSpPr>
        <p:spPr>
          <a:xfrm>
            <a:off x="609601" y="0"/>
            <a:ext cx="4541520" cy="6156960"/>
          </a:xfrm>
        </p:spPr>
        <p:txBody>
          <a:bodyPr/>
          <a:lstStyle/>
          <a:p>
            <a:pPr algn="just"/>
            <a:r>
              <a:rPr lang="en-US" b="1" dirty="0">
                <a:solidFill>
                  <a:srgbClr val="FF0000"/>
                </a:solidFill>
              </a:rPr>
              <a:t>Slice</a:t>
            </a:r>
          </a:p>
          <a:p>
            <a:pPr algn="just"/>
            <a:r>
              <a:rPr lang="en-US" dirty="0"/>
              <a:t>The slice operation selects one particular dimension from a given cube and provides a new sub-cube. Consider the following diagram that shows how slice works.</a:t>
            </a:r>
          </a:p>
          <a:p>
            <a:r>
              <a:rPr lang="en-US" dirty="0"/>
              <a:t>Here Slice is performed for the dimension "time" using the criterion time = "Q1".</a:t>
            </a:r>
          </a:p>
          <a:p>
            <a:r>
              <a:rPr lang="en-US" dirty="0"/>
              <a:t>It will form a new sub-cube by selecting one or more dimensions.</a:t>
            </a:r>
          </a:p>
          <a:p>
            <a:pPr algn="just"/>
            <a:endParaRPr lang="en-US" dirty="0"/>
          </a:p>
          <a:p>
            <a:pPr algn="just"/>
            <a:endParaRPr lang="en-US" dirty="0"/>
          </a:p>
        </p:txBody>
      </p:sp>
      <p:pic>
        <p:nvPicPr>
          <p:cNvPr id="4098" name="Picture 2" descr="S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564" y="152401"/>
            <a:ext cx="5467396" cy="632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8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94</a:t>
            </a:fld>
            <a:endParaRPr lang="en-US">
              <a:solidFill>
                <a:srgbClr val="464653"/>
              </a:solidFill>
            </a:endParaRPr>
          </a:p>
        </p:txBody>
      </p:sp>
      <p:sp>
        <p:nvSpPr>
          <p:cNvPr id="4" name="Content Placeholder 3"/>
          <p:cNvSpPr>
            <a:spLocks noGrp="1"/>
          </p:cNvSpPr>
          <p:nvPr>
            <p:ph sz="quarter" idx="1"/>
          </p:nvPr>
        </p:nvSpPr>
        <p:spPr>
          <a:xfrm>
            <a:off x="609601" y="289560"/>
            <a:ext cx="5318760" cy="5867400"/>
          </a:xfrm>
        </p:spPr>
        <p:txBody>
          <a:bodyPr/>
          <a:lstStyle/>
          <a:p>
            <a:r>
              <a:rPr lang="en-US" b="1" dirty="0">
                <a:solidFill>
                  <a:srgbClr val="FF0000"/>
                </a:solidFill>
              </a:rPr>
              <a:t>Dice</a:t>
            </a:r>
          </a:p>
          <a:p>
            <a:r>
              <a:rPr lang="en-US" dirty="0"/>
              <a:t>Dice selects two or more dimensions from a given cube and provides a new sub-cube. Consider the following diagram that shows the dice operation.</a:t>
            </a:r>
          </a:p>
          <a:p>
            <a:r>
              <a:rPr lang="en-US" dirty="0"/>
              <a:t>The dice operation on the cube based on the following selection criteria involves three dimensions.</a:t>
            </a:r>
          </a:p>
          <a:p>
            <a:r>
              <a:rPr lang="en-US" dirty="0"/>
              <a:t>(location = "Toronto" or "Vancouver")</a:t>
            </a:r>
          </a:p>
          <a:p>
            <a:r>
              <a:rPr lang="en-US" dirty="0"/>
              <a:t>(time = "Q1" or "Q2")</a:t>
            </a:r>
          </a:p>
          <a:p>
            <a:r>
              <a:rPr lang="en-US" dirty="0"/>
              <a:t>(item =" Mobile" or "Modem")</a:t>
            </a:r>
          </a:p>
          <a:p>
            <a:endParaRPr lang="en-US" dirty="0"/>
          </a:p>
        </p:txBody>
      </p:sp>
      <p:pic>
        <p:nvPicPr>
          <p:cNvPr id="5122" name="Picture 2" descr="D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175" y="91441"/>
            <a:ext cx="5391785" cy="641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03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95</a:t>
            </a:fld>
            <a:endParaRPr lang="en-US">
              <a:solidFill>
                <a:srgbClr val="464653"/>
              </a:solidFill>
            </a:endParaRPr>
          </a:p>
        </p:txBody>
      </p:sp>
      <p:sp>
        <p:nvSpPr>
          <p:cNvPr id="4" name="Content Placeholder 3"/>
          <p:cNvSpPr>
            <a:spLocks noGrp="1"/>
          </p:cNvSpPr>
          <p:nvPr>
            <p:ph sz="quarter" idx="1"/>
          </p:nvPr>
        </p:nvSpPr>
        <p:spPr>
          <a:xfrm>
            <a:off x="609601" y="198120"/>
            <a:ext cx="6141720" cy="5958840"/>
          </a:xfrm>
        </p:spPr>
        <p:txBody>
          <a:bodyPr/>
          <a:lstStyle/>
          <a:p>
            <a:r>
              <a:rPr lang="en-US" dirty="0">
                <a:solidFill>
                  <a:srgbClr val="FF0000"/>
                </a:solidFill>
              </a:rPr>
              <a:t>Pivot</a:t>
            </a:r>
          </a:p>
          <a:p>
            <a:r>
              <a:rPr lang="en-US" dirty="0"/>
              <a:t>The pivot operation is also known as rotation. It rotates the data axes in view in order to provide an alternative presentation of data. Consider the following diagram that shows the pivot operation.</a:t>
            </a:r>
          </a:p>
          <a:p>
            <a:endParaRPr lang="en-US" dirty="0"/>
          </a:p>
        </p:txBody>
      </p:sp>
      <p:pic>
        <p:nvPicPr>
          <p:cNvPr id="6146" name="Picture 2" descr="Piv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655" y="198120"/>
            <a:ext cx="5181600" cy="615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357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1"/>
            <a:ext cx="10972801" cy="380999"/>
          </a:xfrm>
        </p:spPr>
        <p:txBody>
          <a:bodyPr>
            <a:normAutofit fontScale="90000"/>
          </a:bodyPr>
          <a:lstStyle/>
          <a:p>
            <a:r>
              <a:rPr lang="en-US" sz="3200" b="1" dirty="0">
                <a:solidFill>
                  <a:srgbClr val="008000"/>
                </a:solidFill>
              </a:rPr>
              <a:t>Design and usage</a:t>
            </a:r>
            <a:endParaRPr lang="en-US" dirty="0"/>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96</a:t>
            </a:fld>
            <a:endParaRPr lang="en-US">
              <a:solidFill>
                <a:srgbClr val="464653"/>
              </a:solidFill>
            </a:endParaRPr>
          </a:p>
        </p:txBody>
      </p:sp>
      <p:sp>
        <p:nvSpPr>
          <p:cNvPr id="4" name="Content Placeholder 3"/>
          <p:cNvSpPr>
            <a:spLocks noGrp="1"/>
          </p:cNvSpPr>
          <p:nvPr>
            <p:ph sz="quarter" idx="1"/>
          </p:nvPr>
        </p:nvSpPr>
        <p:spPr>
          <a:xfrm>
            <a:off x="609600" y="533401"/>
            <a:ext cx="10972801" cy="5822950"/>
          </a:xfrm>
        </p:spPr>
        <p:txBody>
          <a:bodyPr>
            <a:normAutofit fontScale="92500" lnSpcReduction="20000"/>
          </a:bodyPr>
          <a:lstStyle/>
          <a:p>
            <a:pPr algn="just"/>
            <a:r>
              <a:rPr lang="en-US" dirty="0"/>
              <a:t>A data warehouse is a single data repository where a record from multiple data sources is integrated for online business analytical processing (OLAP). </a:t>
            </a:r>
          </a:p>
          <a:p>
            <a:pPr algn="just"/>
            <a:r>
              <a:rPr lang="en-US" dirty="0"/>
              <a:t>This implies a data warehouse needs to meet the requirements from all the business stages within the entire organization. </a:t>
            </a:r>
          </a:p>
          <a:p>
            <a:pPr algn="just"/>
            <a:r>
              <a:rPr lang="en-US" dirty="0"/>
              <a:t>Thus, data warehouse design is a hugely complex, lengthy, and hence error-prone process. Furthermore, business analytical functions change over time, which results in changes in the requirements for the systems. </a:t>
            </a:r>
          </a:p>
          <a:p>
            <a:pPr algn="just"/>
            <a:r>
              <a:rPr lang="en-US" dirty="0"/>
              <a:t>Therefore, data warehouse and OLAP systems are dynamic, and the design process is continuous.</a:t>
            </a:r>
          </a:p>
          <a:p>
            <a:pPr algn="just"/>
            <a:r>
              <a:rPr lang="en-US" dirty="0"/>
              <a:t>Data warehouse design takes a method different from view materialization in the industries. It sees data warehouses as database systems with particular needs such as answering management related queries. The target of the design becomes how the record from multiple data sources should be extracted, transformed, and loaded (ETL) to be organized in a database as the data warehouse.</a:t>
            </a:r>
          </a:p>
          <a:p>
            <a:pPr algn="just"/>
            <a:r>
              <a:rPr lang="en-US" dirty="0"/>
              <a:t>There are two approaches</a:t>
            </a:r>
          </a:p>
          <a:p>
            <a:pPr lvl="1" algn="just"/>
            <a:r>
              <a:rPr lang="en-US" b="1" dirty="0">
                <a:solidFill>
                  <a:srgbClr val="FF0000"/>
                </a:solidFill>
              </a:rPr>
              <a:t>"top-down" approach</a:t>
            </a:r>
          </a:p>
          <a:p>
            <a:pPr lvl="1" algn="just"/>
            <a:r>
              <a:rPr lang="en-US" b="1" dirty="0">
                <a:solidFill>
                  <a:srgbClr val="FF0000"/>
                </a:solidFill>
              </a:rPr>
              <a:t>"bottom-up" approach</a:t>
            </a:r>
          </a:p>
          <a:p>
            <a:endParaRPr lang="en-US" dirty="0"/>
          </a:p>
        </p:txBody>
      </p:sp>
    </p:spTree>
    <p:extLst>
      <p:ext uri="{BB962C8B-B14F-4D97-AF65-F5344CB8AC3E}">
        <p14:creationId xmlns:p14="http://schemas.microsoft.com/office/powerpoint/2010/main" val="15841198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Top-down Design Approach</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97</a:t>
            </a:fld>
            <a:endParaRPr lang="en-US">
              <a:solidFill>
                <a:srgbClr val="464653"/>
              </a:solidFill>
            </a:endParaRPr>
          </a:p>
        </p:txBody>
      </p:sp>
      <p:sp>
        <p:nvSpPr>
          <p:cNvPr id="4" name="Content Placeholder 3"/>
          <p:cNvSpPr>
            <a:spLocks noGrp="1"/>
          </p:cNvSpPr>
          <p:nvPr>
            <p:ph sz="quarter" idx="1"/>
          </p:nvPr>
        </p:nvSpPr>
        <p:spPr/>
        <p:txBody>
          <a:bodyPr>
            <a:normAutofit lnSpcReduction="10000"/>
          </a:bodyPr>
          <a:lstStyle/>
          <a:p>
            <a:pPr algn="just"/>
            <a:r>
              <a:rPr lang="en-US" dirty="0"/>
              <a:t>In the "Top-Down" design approach, a data warehouse is described as a subject-oriented, time-variant, non-volatile and integrated data repository for the entire enterprise data from different sources are validated, reformatted and saved in a normalized (up to 3NF) database as the data warehouse. </a:t>
            </a:r>
          </a:p>
          <a:p>
            <a:pPr algn="just"/>
            <a:r>
              <a:rPr lang="en-US" dirty="0"/>
              <a:t>The data warehouse stores "atomic" information, the data at the lowest level of granularity, from where dimensional data marts can be built by selecting the data required for specific business subjects or particular departments.</a:t>
            </a:r>
          </a:p>
          <a:p>
            <a:pPr algn="just"/>
            <a:r>
              <a:rPr lang="en-US" dirty="0"/>
              <a:t> An approach is a data-driven approach as the information is gathered and integrated first and then business requirements by subjects for building data marts are formulated. </a:t>
            </a:r>
          </a:p>
          <a:p>
            <a:pPr algn="just"/>
            <a:r>
              <a:rPr lang="en-US" dirty="0"/>
              <a:t>The advantage of this method is which it supports a single integrated data source. Thus data marts built from it will have consistency when they overlap.</a:t>
            </a:r>
          </a:p>
        </p:txBody>
      </p:sp>
    </p:spTree>
    <p:extLst>
      <p:ext uri="{BB962C8B-B14F-4D97-AF65-F5344CB8AC3E}">
        <p14:creationId xmlns:p14="http://schemas.microsoft.com/office/powerpoint/2010/main" val="946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98</a:t>
            </a:fld>
            <a:endParaRPr lang="en-US">
              <a:solidFill>
                <a:srgbClr val="464653"/>
              </a:solidFill>
            </a:endParaRPr>
          </a:p>
        </p:txBody>
      </p:sp>
      <p:sp>
        <p:nvSpPr>
          <p:cNvPr id="4" name="Content Placeholder 3"/>
          <p:cNvSpPr>
            <a:spLocks noGrp="1"/>
          </p:cNvSpPr>
          <p:nvPr>
            <p:ph sz="quarter" idx="1"/>
          </p:nvPr>
        </p:nvSpPr>
        <p:spPr/>
        <p:txBody>
          <a:bodyPr/>
          <a:lstStyle/>
          <a:p>
            <a:endParaRPr lang="en-US" dirty="0"/>
          </a:p>
        </p:txBody>
      </p:sp>
      <p:pic>
        <p:nvPicPr>
          <p:cNvPr id="1026" name="Picture 2" descr="Data Warehous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881" y="152401"/>
            <a:ext cx="8412480" cy="670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3729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99</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a:t>Advantages of top-down design</a:t>
            </a:r>
            <a:endParaRPr lang="en-US" dirty="0"/>
          </a:p>
          <a:p>
            <a:r>
              <a:rPr lang="en-US" dirty="0"/>
              <a:t>Data Marts are loaded from the data warehouses.</a:t>
            </a:r>
          </a:p>
          <a:p>
            <a:r>
              <a:rPr lang="en-US" dirty="0"/>
              <a:t>Developing new data mart from the data warehouse is very easy.</a:t>
            </a:r>
          </a:p>
          <a:p>
            <a:endParaRPr lang="en-US" dirty="0"/>
          </a:p>
          <a:p>
            <a:endParaRPr lang="en-US" dirty="0"/>
          </a:p>
          <a:p>
            <a:r>
              <a:rPr lang="en-US" b="1" dirty="0"/>
              <a:t>Disadvantages of top-down design</a:t>
            </a:r>
            <a:endParaRPr lang="en-US" dirty="0"/>
          </a:p>
          <a:p>
            <a:r>
              <a:rPr lang="en-US" dirty="0"/>
              <a:t>This technique is inflexible to changing departmental needs.</a:t>
            </a:r>
          </a:p>
          <a:p>
            <a:r>
              <a:rPr lang="en-US" dirty="0"/>
              <a:t>The cost of implementing the project is high.</a:t>
            </a:r>
          </a:p>
          <a:p>
            <a:endParaRPr lang="en-US" dirty="0"/>
          </a:p>
        </p:txBody>
      </p:sp>
    </p:spTree>
    <p:extLst>
      <p:ext uri="{BB962C8B-B14F-4D97-AF65-F5344CB8AC3E}">
        <p14:creationId xmlns:p14="http://schemas.microsoft.com/office/powerpoint/2010/main" val="265732715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1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4.xml><?xml version="1.0" encoding="utf-8"?>
<a:theme xmlns:a="http://schemas.openxmlformats.org/drawingml/2006/main" name="2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1092</TotalTime>
  <Words>13487</Words>
  <Application>Microsoft Office PowerPoint</Application>
  <PresentationFormat>Widescreen</PresentationFormat>
  <Paragraphs>969</Paragraphs>
  <Slides>129</Slides>
  <Notes>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129</vt:i4>
      </vt:variant>
    </vt:vector>
  </HeadingPairs>
  <TitlesOfParts>
    <vt:vector size="150" baseType="lpstr">
      <vt:lpstr>Arial</vt:lpstr>
      <vt:lpstr>Arial</vt:lpstr>
      <vt:lpstr>Arial Black</vt:lpstr>
      <vt:lpstr>Bookman Old Style</vt:lpstr>
      <vt:lpstr>Calibri</vt:lpstr>
      <vt:lpstr>Calibri Light</vt:lpstr>
      <vt:lpstr>Comic Sans MS</vt:lpstr>
      <vt:lpstr>Gill Sans MT</vt:lpstr>
      <vt:lpstr>helvetica neue</vt:lpstr>
      <vt:lpstr>inter-regular</vt:lpstr>
      <vt:lpstr>inter-regular</vt:lpstr>
      <vt:lpstr>Open Sans</vt:lpstr>
      <vt:lpstr>times new roman</vt:lpstr>
      <vt:lpstr>times new roman</vt:lpstr>
      <vt:lpstr>verdana</vt:lpstr>
      <vt:lpstr>Wingdings</vt:lpstr>
      <vt:lpstr>Wingdings 3</vt:lpstr>
      <vt:lpstr>Office Theme</vt:lpstr>
      <vt:lpstr>Origin</vt:lpstr>
      <vt:lpstr>1_Origin</vt:lpstr>
      <vt:lpstr>2_Origin</vt:lpstr>
      <vt:lpstr>U19ITT53 - Data Warehousing and Data Mining III Year / V Semester </vt:lpstr>
      <vt:lpstr>Pre Requisite</vt:lpstr>
      <vt:lpstr>Course Outcomes</vt:lpstr>
      <vt:lpstr>Syllabus </vt:lpstr>
      <vt:lpstr>Text Books and References</vt:lpstr>
      <vt:lpstr>PowerPoint Presentation</vt:lpstr>
      <vt:lpstr>UNIT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Warehouse</vt:lpstr>
      <vt:lpstr>Data Warehouse</vt:lpstr>
      <vt:lpstr>Data Warehouse</vt:lpstr>
      <vt:lpstr>Data Warehouse - Characteristics</vt:lpstr>
      <vt:lpstr>PowerPoint Presentation</vt:lpstr>
      <vt:lpstr>PowerPoint Presentation</vt:lpstr>
      <vt:lpstr>PowerPoint Presentation</vt:lpstr>
      <vt:lpstr>PowerPoint Presentation</vt:lpstr>
      <vt:lpstr>Goals of Data Warehousing</vt:lpstr>
      <vt:lpstr>Need for Data Warehouse</vt:lpstr>
      <vt:lpstr>Need for Data Warehouse</vt:lpstr>
      <vt:lpstr>PowerPoint Presentation</vt:lpstr>
      <vt:lpstr>Database vs Data Warehouse</vt:lpstr>
      <vt:lpstr>Operational Database vs Data Warehouse</vt:lpstr>
      <vt:lpstr>PowerPoint Presentation</vt:lpstr>
      <vt:lpstr>PowerPoint Presentation</vt:lpstr>
      <vt:lpstr>PowerPoint Presentation</vt:lpstr>
      <vt:lpstr>PowerPoint Presentation</vt:lpstr>
      <vt:lpstr>DATA MODELING: Three-Tier Data Warehouse Architecture</vt:lpstr>
      <vt:lpstr>DATA MODELING: Three-Tier Data Warehouse Architecture</vt:lpstr>
      <vt:lpstr>PowerPoint Presentation</vt:lpstr>
      <vt:lpstr>PowerPoint Presentation</vt:lpstr>
      <vt:lpstr>PowerPoint Presentation</vt:lpstr>
      <vt:lpstr>Types of Data Warehouse Models</vt:lpstr>
      <vt:lpstr>PowerPoint Presentation</vt:lpstr>
      <vt:lpstr>PowerPoint Presentation</vt:lpstr>
      <vt:lpstr>ETL (Extract, Transform, and Load) Process</vt:lpstr>
      <vt:lpstr>PowerPoint Presentation</vt:lpstr>
      <vt:lpstr>PowerPoint Presentation</vt:lpstr>
      <vt:lpstr>PowerPoint Presentation</vt:lpstr>
      <vt:lpstr>PowerPoint Presentation</vt:lpstr>
      <vt:lpstr>PowerPoint Presentation</vt:lpstr>
      <vt:lpstr>PowerPoint Presentation</vt:lpstr>
      <vt:lpstr>What is Meta Data?</vt:lpstr>
      <vt:lpstr>Several examples of metadata are:</vt:lpstr>
      <vt:lpstr>What is Data Mart?</vt:lpstr>
      <vt:lpstr>PowerPoint Presentation</vt:lpstr>
      <vt:lpstr>PowerPoint Presentation</vt:lpstr>
      <vt:lpstr>PowerPoint Presentation</vt:lpstr>
      <vt:lpstr>Difference between Data Warehouse and Data Mart</vt:lpstr>
      <vt:lpstr>Data Modeling: What is Dimensional Modeling?</vt:lpstr>
      <vt:lpstr>Objectives of Dimensional Modeling</vt:lpstr>
      <vt:lpstr>Elements of Dimensional Modeling</vt:lpstr>
      <vt:lpstr>PowerPoint Presentation</vt:lpstr>
      <vt:lpstr>PowerPoint Presentation</vt:lpstr>
      <vt:lpstr>PowerPoint Presentation</vt:lpstr>
      <vt:lpstr>PowerPoint Presentation</vt:lpstr>
      <vt:lpstr>Fact Table</vt:lpstr>
      <vt:lpstr>Dimension Tables</vt:lpstr>
      <vt:lpstr>Multi-Dimensional Data Model</vt:lpstr>
      <vt:lpstr>PowerPoint Presentation</vt:lpstr>
      <vt:lpstr>PowerPoint Presentation</vt:lpstr>
      <vt:lpstr>PowerPoint Presentation</vt:lpstr>
      <vt:lpstr>Data Cube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Snowflake Schema</vt:lpstr>
      <vt:lpstr>PowerPoint Presentation</vt:lpstr>
      <vt:lpstr>PowerPoint Presentation</vt:lpstr>
      <vt:lpstr>PowerPoint Presentation</vt:lpstr>
      <vt:lpstr>Fact Constellation Schema</vt:lpstr>
      <vt:lpstr>PowerPoint Presentation</vt:lpstr>
      <vt:lpstr>PowerPoint Presentation</vt:lpstr>
      <vt:lpstr>OLAP Operations</vt:lpstr>
      <vt:lpstr>OLAP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and usage</vt:lpstr>
      <vt:lpstr>Top-down Design Approach</vt:lpstr>
      <vt:lpstr>PowerPoint Presentation</vt:lpstr>
      <vt:lpstr>PowerPoint Presentation</vt:lpstr>
      <vt:lpstr>Bottom-Up Design Approach</vt:lpstr>
      <vt:lpstr>PowerPoint Presentation</vt:lpstr>
      <vt:lpstr>PowerPoint Presentation</vt:lpstr>
      <vt:lpstr>PowerPoint Presentation</vt:lpstr>
      <vt:lpstr>Differentiate between Top-Down Design Approach and Bottom-Up Design Approach</vt:lpstr>
      <vt:lpstr>Data Warehouse Implementation</vt:lpstr>
      <vt:lpstr>PowerPoint Presentation</vt:lpstr>
      <vt:lpstr>PowerPoint Presentation</vt:lpstr>
      <vt:lpstr>PowerPoint Presentation</vt:lpstr>
      <vt:lpstr>PowerPoint Presentation</vt:lpstr>
      <vt:lpstr>PowerPoint Presentation</vt:lpstr>
      <vt:lpstr>PowerPoint Presentation</vt:lpstr>
      <vt:lpstr>Data Generalization by Attribute-oriented Induction approach</vt:lpstr>
      <vt:lpstr>PowerPoint Presentation</vt:lpstr>
      <vt:lpstr>PowerPoint Presentation</vt:lpstr>
      <vt:lpstr>PowerPoint Presentation</vt:lpstr>
      <vt:lpstr>PowerPoint Presentation</vt:lpstr>
      <vt:lpstr>PowerPoint Presentation</vt:lpstr>
      <vt:lpstr>PowerPoint Presentation</vt:lpstr>
      <vt:lpstr>Data Cube Computation Methods</vt:lpstr>
      <vt:lpstr>PowerPoint Presentation</vt:lpstr>
      <vt:lpstr>PowerPoint Presentation</vt:lpstr>
      <vt:lpstr>Multiway Array Aggregation for Full Cube Computation</vt:lpstr>
      <vt:lpstr>PowerPoint Presentation</vt:lpstr>
      <vt:lpstr>PowerPoint Presentation</vt:lpstr>
      <vt:lpstr>Star-Cubing: Computing Iceberg Cubes Using a Dynamic Star-tree Structure</vt:lpstr>
      <vt:lpstr>PowerPoint Presentation</vt:lpstr>
      <vt:lpstr>Pre-computing Shell Fragments for Fast High-Dimensional OLAP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 SEETHARAMAN</dc:creator>
  <cp:lastModifiedBy>Devanathan Mohanakrishnan</cp:lastModifiedBy>
  <cp:revision>135</cp:revision>
  <dcterms:created xsi:type="dcterms:W3CDTF">2021-07-18T08:05:59Z</dcterms:created>
  <dcterms:modified xsi:type="dcterms:W3CDTF">2024-07-18T05:11:15Z</dcterms:modified>
</cp:coreProperties>
</file>